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38"/>
  </p:notesMasterIdLst>
  <p:handoutMasterIdLst>
    <p:handoutMasterId r:id="rId139"/>
  </p:handoutMasterIdLst>
  <p:sldIdLst>
    <p:sldId id="327" r:id="rId2"/>
    <p:sldId id="414" r:id="rId3"/>
    <p:sldId id="346" r:id="rId4"/>
    <p:sldId id="372" r:id="rId5"/>
    <p:sldId id="373" r:id="rId6"/>
    <p:sldId id="428" r:id="rId7"/>
    <p:sldId id="429" r:id="rId8"/>
    <p:sldId id="413" r:id="rId9"/>
    <p:sldId id="334" r:id="rId10"/>
    <p:sldId id="336" r:id="rId11"/>
    <p:sldId id="339" r:id="rId12"/>
    <p:sldId id="335" r:id="rId13"/>
    <p:sldId id="337" r:id="rId14"/>
    <p:sldId id="338" r:id="rId15"/>
    <p:sldId id="374" r:id="rId16"/>
    <p:sldId id="350" r:id="rId17"/>
    <p:sldId id="386" r:id="rId18"/>
    <p:sldId id="353" r:id="rId19"/>
    <p:sldId id="354" r:id="rId20"/>
    <p:sldId id="355" r:id="rId21"/>
    <p:sldId id="356" r:id="rId22"/>
    <p:sldId id="361" r:id="rId23"/>
    <p:sldId id="357" r:id="rId24"/>
    <p:sldId id="364" r:id="rId25"/>
    <p:sldId id="371" r:id="rId26"/>
    <p:sldId id="375" r:id="rId27"/>
    <p:sldId id="365" r:id="rId28"/>
    <p:sldId id="366" r:id="rId29"/>
    <p:sldId id="367" r:id="rId30"/>
    <p:sldId id="368" r:id="rId31"/>
    <p:sldId id="370" r:id="rId32"/>
    <p:sldId id="369" r:id="rId33"/>
    <p:sldId id="358" r:id="rId34"/>
    <p:sldId id="411" r:id="rId35"/>
    <p:sldId id="359" r:id="rId36"/>
    <p:sldId id="360" r:id="rId37"/>
    <p:sldId id="362" r:id="rId38"/>
    <p:sldId id="363" r:id="rId39"/>
    <p:sldId id="351" r:id="rId40"/>
    <p:sldId id="376" r:id="rId41"/>
    <p:sldId id="377" r:id="rId42"/>
    <p:sldId id="378" r:id="rId43"/>
    <p:sldId id="380" r:id="rId44"/>
    <p:sldId id="379" r:id="rId45"/>
    <p:sldId id="381" r:id="rId46"/>
    <p:sldId id="329" r:id="rId47"/>
    <p:sldId id="382" r:id="rId48"/>
    <p:sldId id="383" r:id="rId49"/>
    <p:sldId id="390" r:id="rId50"/>
    <p:sldId id="384" r:id="rId51"/>
    <p:sldId id="385" r:id="rId52"/>
    <p:sldId id="392" r:id="rId53"/>
    <p:sldId id="387" r:id="rId54"/>
    <p:sldId id="388" r:id="rId55"/>
    <p:sldId id="393" r:id="rId56"/>
    <p:sldId id="389" r:id="rId57"/>
    <p:sldId id="394" r:id="rId58"/>
    <p:sldId id="391" r:id="rId59"/>
    <p:sldId id="395" r:id="rId60"/>
    <p:sldId id="396" r:id="rId61"/>
    <p:sldId id="397" r:id="rId62"/>
    <p:sldId id="398" r:id="rId63"/>
    <p:sldId id="399" r:id="rId64"/>
    <p:sldId id="400" r:id="rId65"/>
    <p:sldId id="401" r:id="rId66"/>
    <p:sldId id="403" r:id="rId67"/>
    <p:sldId id="402" r:id="rId68"/>
    <p:sldId id="404" r:id="rId69"/>
    <p:sldId id="405" r:id="rId70"/>
    <p:sldId id="330" r:id="rId71"/>
    <p:sldId id="430" r:id="rId72"/>
    <p:sldId id="432" r:id="rId73"/>
    <p:sldId id="437" r:id="rId74"/>
    <p:sldId id="433" r:id="rId75"/>
    <p:sldId id="434" r:id="rId76"/>
    <p:sldId id="436" r:id="rId77"/>
    <p:sldId id="435" r:id="rId78"/>
    <p:sldId id="441" r:id="rId79"/>
    <p:sldId id="442" r:id="rId80"/>
    <p:sldId id="443" r:id="rId81"/>
    <p:sldId id="431" r:id="rId82"/>
    <p:sldId id="438" r:id="rId83"/>
    <p:sldId id="439" r:id="rId84"/>
    <p:sldId id="440" r:id="rId85"/>
    <p:sldId id="444" r:id="rId86"/>
    <p:sldId id="445" r:id="rId87"/>
    <p:sldId id="331" r:id="rId88"/>
    <p:sldId id="475" r:id="rId89"/>
    <p:sldId id="406" r:id="rId90"/>
    <p:sldId id="407" r:id="rId91"/>
    <p:sldId id="408" r:id="rId92"/>
    <p:sldId id="409" r:id="rId93"/>
    <p:sldId id="410" r:id="rId94"/>
    <p:sldId id="446" r:id="rId95"/>
    <p:sldId id="452" r:id="rId96"/>
    <p:sldId id="447" r:id="rId97"/>
    <p:sldId id="448" r:id="rId98"/>
    <p:sldId id="449" r:id="rId99"/>
    <p:sldId id="450" r:id="rId100"/>
    <p:sldId id="451" r:id="rId101"/>
    <p:sldId id="453" r:id="rId102"/>
    <p:sldId id="454" r:id="rId103"/>
    <p:sldId id="455" r:id="rId104"/>
    <p:sldId id="476" r:id="rId105"/>
    <p:sldId id="477" r:id="rId106"/>
    <p:sldId id="478" r:id="rId107"/>
    <p:sldId id="456" r:id="rId108"/>
    <p:sldId id="457" r:id="rId109"/>
    <p:sldId id="458" r:id="rId110"/>
    <p:sldId id="459" r:id="rId111"/>
    <p:sldId id="460" r:id="rId112"/>
    <p:sldId id="461" r:id="rId113"/>
    <p:sldId id="462" r:id="rId114"/>
    <p:sldId id="463" r:id="rId115"/>
    <p:sldId id="332" r:id="rId116"/>
    <p:sldId id="474" r:id="rId117"/>
    <p:sldId id="466" r:id="rId118"/>
    <p:sldId id="469" r:id="rId119"/>
    <p:sldId id="467" r:id="rId120"/>
    <p:sldId id="470" r:id="rId121"/>
    <p:sldId id="471" r:id="rId122"/>
    <p:sldId id="472" r:id="rId123"/>
    <p:sldId id="473" r:id="rId124"/>
    <p:sldId id="333" r:id="rId125"/>
    <p:sldId id="418" r:id="rId126"/>
    <p:sldId id="419" r:id="rId127"/>
    <p:sldId id="420" r:id="rId128"/>
    <p:sldId id="421" r:id="rId129"/>
    <p:sldId id="422" r:id="rId130"/>
    <p:sldId id="423" r:id="rId131"/>
    <p:sldId id="424" r:id="rId132"/>
    <p:sldId id="425" r:id="rId133"/>
    <p:sldId id="426" r:id="rId134"/>
    <p:sldId id="427" r:id="rId135"/>
    <p:sldId id="464" r:id="rId136"/>
    <p:sldId id="465" r:id="rId137"/>
  </p:sldIdLst>
  <p:sldSz cx="9144000" cy="6858000" type="screen4x3"/>
  <p:notesSz cx="6808788" cy="9940925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tion par défaut" id="{60C34A23-DAE5-4FC7-AC51-DAF1A8DB8748}">
          <p14:sldIdLst>
            <p14:sldId id="327"/>
            <p14:sldId id="414"/>
          </p14:sldIdLst>
        </p14:section>
        <p14:section name="Cheat sheets" id="{2C712FB2-1CB8-46A6-93D8-567A9144C081}">
          <p14:sldIdLst>
            <p14:sldId id="346"/>
            <p14:sldId id="372"/>
            <p14:sldId id="373"/>
            <p14:sldId id="428"/>
            <p14:sldId id="429"/>
          </p14:sldIdLst>
        </p14:section>
        <p14:section name="Préambule" id="{0DF69906-6B56-4C84-A860-14560915FBEA}">
          <p14:sldIdLst>
            <p14:sldId id="413"/>
            <p14:sldId id="334"/>
            <p14:sldId id="336"/>
            <p14:sldId id="339"/>
            <p14:sldId id="335"/>
            <p14:sldId id="337"/>
            <p14:sldId id="338"/>
          </p14:sldIdLst>
        </p14:section>
        <p14:section name="Réintroduction à JS" id="{9B178371-BACB-4947-AFD3-FBF993D2E92C}">
          <p14:sldIdLst>
            <p14:sldId id="374"/>
            <p14:sldId id="350"/>
            <p14:sldId id="386"/>
            <p14:sldId id="353"/>
            <p14:sldId id="354"/>
            <p14:sldId id="355"/>
            <p14:sldId id="356"/>
            <p14:sldId id="361"/>
            <p14:sldId id="357"/>
            <p14:sldId id="364"/>
            <p14:sldId id="371"/>
            <p14:sldId id="375"/>
            <p14:sldId id="365"/>
            <p14:sldId id="366"/>
            <p14:sldId id="367"/>
            <p14:sldId id="368"/>
            <p14:sldId id="370"/>
            <p14:sldId id="369"/>
            <p14:sldId id="358"/>
            <p14:sldId id="411"/>
            <p14:sldId id="359"/>
            <p14:sldId id="360"/>
            <p14:sldId id="362"/>
            <p14:sldId id="363"/>
            <p14:sldId id="351"/>
            <p14:sldId id="376"/>
            <p14:sldId id="377"/>
            <p14:sldId id="378"/>
            <p14:sldId id="380"/>
            <p14:sldId id="379"/>
            <p14:sldId id="381"/>
          </p14:sldIdLst>
        </p14:section>
        <p14:section name="Mise à niveau ES2015" id="{4EE3B339-9DFD-4597-909E-05A1EB230707}">
          <p14:sldIdLst>
            <p14:sldId id="329"/>
            <p14:sldId id="382"/>
            <p14:sldId id="383"/>
            <p14:sldId id="390"/>
            <p14:sldId id="384"/>
            <p14:sldId id="385"/>
            <p14:sldId id="392"/>
            <p14:sldId id="387"/>
            <p14:sldId id="388"/>
            <p14:sldId id="393"/>
            <p14:sldId id="389"/>
            <p14:sldId id="394"/>
            <p14:sldId id="391"/>
            <p14:sldId id="395"/>
            <p14:sldId id="396"/>
            <p14:sldId id="397"/>
            <p14:sldId id="398"/>
            <p14:sldId id="399"/>
            <p14:sldId id="400"/>
            <p14:sldId id="401"/>
            <p14:sldId id="403"/>
            <p14:sldId id="402"/>
            <p14:sldId id="404"/>
            <p14:sldId id="405"/>
          </p14:sldIdLst>
        </p14:section>
        <p14:section name="Gérer l'asynchronisme" id="{DABE05D9-BD3F-46F9-98EC-E188305221ED}">
          <p14:sldIdLst>
            <p14:sldId id="330"/>
            <p14:sldId id="430"/>
            <p14:sldId id="432"/>
            <p14:sldId id="437"/>
            <p14:sldId id="433"/>
            <p14:sldId id="434"/>
            <p14:sldId id="436"/>
            <p14:sldId id="435"/>
            <p14:sldId id="441"/>
            <p14:sldId id="442"/>
            <p14:sldId id="443"/>
            <p14:sldId id="431"/>
            <p14:sldId id="438"/>
            <p14:sldId id="439"/>
            <p14:sldId id="440"/>
            <p14:sldId id="444"/>
            <p14:sldId id="445"/>
          </p14:sldIdLst>
        </p14:section>
        <p14:section name="Prog orientée objet" id="{54A426AC-705E-430D-82DC-AC8377786F4E}">
          <p14:sldIdLst>
            <p14:sldId id="331"/>
            <p14:sldId id="475"/>
            <p14:sldId id="406"/>
            <p14:sldId id="407"/>
            <p14:sldId id="408"/>
            <p14:sldId id="409"/>
            <p14:sldId id="410"/>
            <p14:sldId id="446"/>
            <p14:sldId id="452"/>
            <p14:sldId id="447"/>
            <p14:sldId id="448"/>
            <p14:sldId id="449"/>
            <p14:sldId id="450"/>
            <p14:sldId id="451"/>
            <p14:sldId id="453"/>
            <p14:sldId id="454"/>
            <p14:sldId id="455"/>
            <p14:sldId id="476"/>
            <p14:sldId id="477"/>
            <p14:sldId id="478"/>
            <p14:sldId id="456"/>
            <p14:sldId id="457"/>
            <p14:sldId id="458"/>
            <p14:sldId id="459"/>
            <p14:sldId id="460"/>
            <p14:sldId id="461"/>
            <p14:sldId id="462"/>
            <p14:sldId id="463"/>
          </p14:sldIdLst>
        </p14:section>
        <p14:section name="Prog fonctionnelle" id="{F4E4CB43-14FD-4F9C-8ABD-A3927B1F64B9}">
          <p14:sldIdLst>
            <p14:sldId id="332"/>
            <p14:sldId id="474"/>
            <p14:sldId id="466"/>
            <p14:sldId id="469"/>
            <p14:sldId id="467"/>
            <p14:sldId id="470"/>
            <p14:sldId id="471"/>
            <p14:sldId id="472"/>
            <p14:sldId id="473"/>
            <p14:sldId id="333"/>
            <p14:sldId id="418"/>
            <p14:sldId id="419"/>
            <p14:sldId id="420"/>
            <p14:sldId id="421"/>
            <p14:sldId id="422"/>
            <p14:sldId id="423"/>
            <p14:sldId id="424"/>
            <p14:sldId id="425"/>
            <p14:sldId id="426"/>
            <p14:sldId id="427"/>
            <p14:sldId id="464"/>
            <p14:sldId id="465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C1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Style à thème 1 - Accentuation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B4B98B0-60AC-42C2-AFA5-B58CD77FA1E5}" styleName="Style léger 1 - Accentuation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F2DE63D5-997A-4646-A377-4702673A728D}" styleName="Style léger 2 - Accentuation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807" autoAdjust="0"/>
    <p:restoredTop sz="89606" autoAdjust="0"/>
  </p:normalViewPr>
  <p:slideViewPr>
    <p:cSldViewPr>
      <p:cViewPr varScale="1">
        <p:scale>
          <a:sx n="109" d="100"/>
          <a:sy n="109" d="100"/>
        </p:scale>
        <p:origin x="-1350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92" d="100"/>
          <a:sy n="92" d="100"/>
        </p:scale>
        <p:origin x="-3318" y="-120"/>
      </p:cViewPr>
      <p:guideLst>
        <p:guide orient="horz" pos="3131"/>
        <p:guide pos="2145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4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4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50475" cy="49704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56737" y="0"/>
            <a:ext cx="2950475" cy="49704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397273-4E6F-49CE-B1E0-D3BBF5697922}" type="datetimeFigureOut">
              <a:rPr lang="fr-FR" smtClean="0"/>
              <a:t>11/10/2018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9442154"/>
            <a:ext cx="2950475" cy="49704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56737" y="9442154"/>
            <a:ext cx="2950475" cy="49704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DDC1A4-ADFB-45F4-A457-CF65740CB33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5047283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50475" cy="49704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56737" y="0"/>
            <a:ext cx="2950475" cy="49704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A8C9C9-CD50-4460-9BB1-CDAA468A4B50}" type="datetimeFigureOut">
              <a:rPr lang="fr-FR" smtClean="0"/>
              <a:t>11/10/2018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920750" y="746125"/>
            <a:ext cx="4967288" cy="3727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0879" y="4721940"/>
            <a:ext cx="5447030" cy="4473416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9442154"/>
            <a:ext cx="2950475" cy="49704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56737" y="9442154"/>
            <a:ext cx="2950475" cy="49704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9084E3-B78E-414B-A3F5-4EF2E890331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832566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084E3-B78E-414B-A3F5-4EF2E890331C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635523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084E3-B78E-414B-A3F5-4EF2E890331C}" type="slidenum">
              <a:rPr lang="fr-FR" smtClean="0"/>
              <a:t>46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725398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084E3-B78E-414B-A3F5-4EF2E890331C}" type="slidenum">
              <a:rPr lang="fr-FR" smtClean="0"/>
              <a:t>63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226410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084E3-B78E-414B-A3F5-4EF2E890331C}" type="slidenum">
              <a:rPr lang="fr-FR" smtClean="0"/>
              <a:t>70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725398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084E3-B78E-414B-A3F5-4EF2E890331C}" type="slidenum">
              <a:rPr lang="fr-FR" smtClean="0"/>
              <a:t>87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725398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084E3-B78E-414B-A3F5-4EF2E890331C}" type="slidenum">
              <a:rPr lang="fr-FR" smtClean="0"/>
              <a:t>90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582508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084E3-B78E-414B-A3F5-4EF2E890331C}" type="slidenum">
              <a:rPr lang="fr-FR" smtClean="0"/>
              <a:t>100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582508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084E3-B78E-414B-A3F5-4EF2E890331C}" type="slidenum">
              <a:rPr lang="fr-FR" smtClean="0"/>
              <a:t>115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725398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084E3-B78E-414B-A3F5-4EF2E890331C}" type="slidenum">
              <a:rPr lang="fr-FR" smtClean="0"/>
              <a:t>124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7253983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084E3-B78E-414B-A3F5-4EF2E890331C}" type="slidenum">
              <a:rPr lang="fr-FR" smtClean="0"/>
              <a:t>125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7332182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084E3-B78E-414B-A3F5-4EF2E890331C}" type="slidenum">
              <a:rPr lang="fr-FR" smtClean="0"/>
              <a:t>127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775431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084E3-B78E-414B-A3F5-4EF2E890331C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7253983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084E3-B78E-414B-A3F5-4EF2E890331C}" type="slidenum">
              <a:rPr lang="fr-FR" smtClean="0"/>
              <a:t>131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7253983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084E3-B78E-414B-A3F5-4EF2E890331C}" type="slidenum">
              <a:rPr lang="fr-FR" smtClean="0"/>
              <a:t>135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635523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084E3-B78E-414B-A3F5-4EF2E890331C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725398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084E3-B78E-414B-A3F5-4EF2E890331C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725398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084E3-B78E-414B-A3F5-4EF2E890331C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076405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084E3-B78E-414B-A3F5-4EF2E890331C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094859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084E3-B78E-414B-A3F5-4EF2E890331C}" type="slidenum">
              <a:rPr lang="fr-FR" smtClean="0"/>
              <a:t>32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811831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084E3-B78E-414B-A3F5-4EF2E890331C}" type="slidenum">
              <a:rPr lang="fr-FR" smtClean="0"/>
              <a:t>40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847783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084E3-B78E-414B-A3F5-4EF2E890331C}" type="slidenum">
              <a:rPr lang="fr-FR" smtClean="0"/>
              <a:t>44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057940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5635E9-A8AB-4BC4-95D9-971698224221}" type="datetime1">
              <a:rPr lang="fr-FR" smtClean="0"/>
              <a:t>11/10/2018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‹N°›</a:t>
            </a:fld>
            <a:endParaRPr lang="fr-FR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47F01-CEAC-4F6B-9C43-06492C5578C9}" type="datetime1">
              <a:rPr lang="fr-FR" smtClean="0"/>
              <a:t>11/10/2018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‹N°›</a:t>
            </a:fld>
            <a:endParaRPr lang="fr-FR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9E82E9-D0E5-4BEB-A33C-B9712BB4404A}" type="datetime1">
              <a:rPr lang="fr-FR" smtClean="0"/>
              <a:t>11/10/2018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‹N°›</a:t>
            </a:fld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11/10/2018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‹N°›</a:t>
            </a:fld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FA4D37-DAA2-4813-AFA4-F77769E994F4}" type="datetime1">
              <a:rPr lang="fr-FR" smtClean="0"/>
              <a:t>11/10/2018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‹N°›</a:t>
            </a:fld>
            <a:endParaRPr lang="fr-FR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0068F5-FC81-4ACA-ACEB-29413DA90B3F}" type="datetime1">
              <a:rPr lang="fr-FR" smtClean="0"/>
              <a:t>11/10/2018</a:t>
            </a:fld>
            <a:endParaRPr lang="fr-F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‹N°›</a:t>
            </a:fld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9C166-1733-4300-BB86-128CB43E7C18}" type="datetime1">
              <a:rPr lang="fr-FR" smtClean="0"/>
              <a:t>11/10/2018</a:t>
            </a:fld>
            <a:endParaRPr lang="fr-FR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‹N°›</a:t>
            </a:fld>
            <a:endParaRPr lang="fr-FR" dirty="0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4305E-B838-4785-828C-D7BA9F860533}" type="datetime1">
              <a:rPr lang="fr-FR" smtClean="0"/>
              <a:t>11/10/2018</a:t>
            </a:fld>
            <a:endParaRPr lang="fr-F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‹N°›</a:t>
            </a:fld>
            <a:endParaRPr lang="fr-FR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0A9DA-65E3-454A-BBAD-99C988DF03A0}" type="datetime1">
              <a:rPr lang="fr-FR" smtClean="0"/>
              <a:t>11/10/2018</a:t>
            </a:fld>
            <a:endParaRPr lang="fr-FR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‹N°›</a:t>
            </a:fld>
            <a:endParaRPr lang="fr-FR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E2AE2-03C0-4B87-B739-B68BF15D7981}" type="datetime1">
              <a:rPr lang="fr-FR" smtClean="0"/>
              <a:t>11/10/2018</a:t>
            </a:fld>
            <a:endParaRPr lang="fr-F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‹N°›</a:t>
            </a:fld>
            <a:endParaRPr lang="fr-FR" dirty="0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D3601-B88D-4127-8FD7-414950E38FC4}" type="datetime1">
              <a:rPr lang="fr-FR" smtClean="0"/>
              <a:t>11/10/2018</a:t>
            </a:fld>
            <a:endParaRPr lang="fr-F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‹N°›</a:t>
            </a:fld>
            <a:endParaRPr lang="fr-FR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4094419C-C87E-4D53-B68A-A7422F26049E}" type="datetime1">
              <a:rPr lang="fr-FR" smtClean="0"/>
              <a:t>11/10/2018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r>
              <a:rPr lang="fr-FR" dirty="0" smtClean="0"/>
              <a:t>Formation JavaScript Avancé</a:t>
            </a:r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D553765D-4612-43FE-9224-0EFD7C66E68B}" type="slidenum">
              <a:rPr lang="fr-FR" smtClean="0"/>
              <a:t>‹N°›</a:t>
            </a:fld>
            <a:endParaRPr lang="fr-FR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3.png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1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3.png"/><Relationship Id="rId4" Type="http://schemas.openxmlformats.org/officeDocument/2006/relationships/image" Target="../media/image18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hyperlink" Target="http://browserl.ist/" TargetMode="External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8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12" Type="http://schemas.openxmlformats.org/officeDocument/2006/relationships/image" Target="../media/image4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slikts.github.io/js-equality-game/" TargetMode="External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61.png"/><Relationship Id="rId18" Type="http://schemas.openxmlformats.org/officeDocument/2006/relationships/image" Target="../media/image66.png"/><Relationship Id="rId3" Type="http://schemas.openxmlformats.org/officeDocument/2006/relationships/image" Target="../media/image51.png"/><Relationship Id="rId21" Type="http://schemas.openxmlformats.org/officeDocument/2006/relationships/image" Target="../media/image69.png"/><Relationship Id="rId7" Type="http://schemas.openxmlformats.org/officeDocument/2006/relationships/image" Target="../media/image55.png"/><Relationship Id="rId12" Type="http://schemas.openxmlformats.org/officeDocument/2006/relationships/image" Target="../media/image60.png"/><Relationship Id="rId17" Type="http://schemas.openxmlformats.org/officeDocument/2006/relationships/image" Target="../media/image65.png"/><Relationship Id="rId25" Type="http://schemas.openxmlformats.org/officeDocument/2006/relationships/image" Target="../media/image73.png"/><Relationship Id="rId2" Type="http://schemas.openxmlformats.org/officeDocument/2006/relationships/image" Target="../media/image50.png"/><Relationship Id="rId16" Type="http://schemas.openxmlformats.org/officeDocument/2006/relationships/image" Target="../media/image64.png"/><Relationship Id="rId20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11" Type="http://schemas.openxmlformats.org/officeDocument/2006/relationships/image" Target="../media/image59.png"/><Relationship Id="rId24" Type="http://schemas.openxmlformats.org/officeDocument/2006/relationships/image" Target="../media/image72.png"/><Relationship Id="rId5" Type="http://schemas.openxmlformats.org/officeDocument/2006/relationships/image" Target="../media/image53.png"/><Relationship Id="rId15" Type="http://schemas.openxmlformats.org/officeDocument/2006/relationships/image" Target="../media/image63.png"/><Relationship Id="rId23" Type="http://schemas.openxmlformats.org/officeDocument/2006/relationships/image" Target="../media/image71.png"/><Relationship Id="rId10" Type="http://schemas.openxmlformats.org/officeDocument/2006/relationships/image" Target="../media/image58.png"/><Relationship Id="rId19" Type="http://schemas.openxmlformats.org/officeDocument/2006/relationships/image" Target="../media/image67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Relationship Id="rId14" Type="http://schemas.openxmlformats.org/officeDocument/2006/relationships/image" Target="../media/image62.png"/><Relationship Id="rId22" Type="http://schemas.openxmlformats.org/officeDocument/2006/relationships/image" Target="../media/image70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3" Type="http://schemas.openxmlformats.org/officeDocument/2006/relationships/image" Target="../media/image111.png"/><Relationship Id="rId7" Type="http://schemas.openxmlformats.org/officeDocument/2006/relationships/image" Target="../media/image115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10" Type="http://schemas.openxmlformats.org/officeDocument/2006/relationships/image" Target="../media/image118.png"/><Relationship Id="rId4" Type="http://schemas.openxmlformats.org/officeDocument/2006/relationships/image" Target="../media/image112.png"/><Relationship Id="rId9" Type="http://schemas.openxmlformats.org/officeDocument/2006/relationships/image" Target="../media/image117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jpe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8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1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4.pn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Javascript</a:t>
            </a:r>
            <a:r>
              <a:rPr lang="fr-FR" dirty="0" smtClean="0"/>
              <a:t> Avancé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66A8C-E0F3-4509-A05D-142632B02B96}" type="datetime1">
              <a:rPr lang="fr-FR" smtClean="0"/>
              <a:t>11/10/2018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10161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TC39 (</a:t>
            </a:r>
            <a:r>
              <a:rPr lang="fr-FR" dirty="0" err="1" smtClean="0"/>
              <a:t>Technical</a:t>
            </a:r>
            <a:r>
              <a:rPr lang="fr-FR" dirty="0" smtClean="0"/>
              <a:t> </a:t>
            </a:r>
            <a:r>
              <a:rPr lang="fr-FR" dirty="0" err="1" smtClean="0"/>
              <a:t>Commitee</a:t>
            </a:r>
            <a:r>
              <a:rPr lang="fr-FR" dirty="0" smtClean="0"/>
              <a:t> 39)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fr-FR" dirty="0" smtClean="0"/>
              <a:t>Le comité technique décidant des évolutions de la spécification </a:t>
            </a:r>
            <a:r>
              <a:rPr lang="fr-FR" dirty="0" err="1" smtClean="0"/>
              <a:t>ECMAScript</a:t>
            </a:r>
            <a:endParaRPr lang="fr-FR" dirty="0" smtClean="0"/>
          </a:p>
          <a:p>
            <a:pPr>
              <a:spcBef>
                <a:spcPts val="1800"/>
              </a:spcBef>
            </a:pPr>
            <a:r>
              <a:rPr lang="fr-FR" dirty="0" smtClean="0"/>
              <a:t>Composé de délégués de grandes entreprises (dont tous les vendeurs navigateur) et d’experts invités</a:t>
            </a:r>
          </a:p>
          <a:p>
            <a:pPr>
              <a:spcBef>
                <a:spcPts val="1800"/>
              </a:spcBef>
            </a:pPr>
            <a:r>
              <a:rPr lang="fr-FR" dirty="0" smtClean="0"/>
              <a:t>Opère par consensus: la décision est prise si la majorité est d’accord et si personne ne pose de véto</a:t>
            </a:r>
          </a:p>
          <a:p>
            <a:pPr>
              <a:spcBef>
                <a:spcPts val="1800"/>
              </a:spcBef>
            </a:pPr>
            <a:r>
              <a:rPr lang="fr-FR" dirty="0" smtClean="0"/>
              <a:t>Les concernés ont l’obligation d’implémenter les changements votés</a:t>
            </a:r>
          </a:p>
          <a:p>
            <a:endParaRPr lang="fr-FR" dirty="0" smtClean="0"/>
          </a:p>
          <a:p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11/10/2018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16236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507288" cy="990600"/>
          </a:xfrm>
        </p:spPr>
        <p:txBody>
          <a:bodyPr>
            <a:normAutofit/>
          </a:bodyPr>
          <a:lstStyle/>
          <a:p>
            <a:r>
              <a:rPr lang="fr-FR" dirty="0" smtClean="0"/>
              <a:t>Délégation </a:t>
            </a:r>
            <a:r>
              <a:rPr lang="fr-FR" dirty="0" smtClean="0"/>
              <a:t>par prototype: </a:t>
            </a:r>
            <a:r>
              <a:rPr lang="fr-FR" dirty="0" smtClean="0"/>
              <a:t>résumé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41168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fr-FR" sz="2000" dirty="0" smtClean="0">
                <a:cs typeface="Consolas" panose="020B0609020204030204" pitchFamily="49" charset="0"/>
              </a:rPr>
              <a:t>Suppression de la notion de constructeur, remplacée par la déclaration de méthodes </a:t>
            </a:r>
            <a:r>
              <a:rPr lang="fr-FR" sz="2000" dirty="0" smtClean="0">
                <a:cs typeface="Consolas" panose="020B0609020204030204" pitchFamily="49" charset="0"/>
              </a:rPr>
              <a:t>d’initialisation ou de fonctions usines</a:t>
            </a:r>
            <a:endParaRPr lang="fr-FR" sz="2000" dirty="0" smtClean="0">
              <a:cs typeface="Consolas" panose="020B0609020204030204" pitchFamily="49" charset="0"/>
            </a:endParaRPr>
          </a:p>
          <a:p>
            <a:pPr>
              <a:spcBef>
                <a:spcPts val="1200"/>
              </a:spcBef>
            </a:pPr>
            <a:r>
              <a:rPr lang="fr-FR" sz="2000" dirty="0" smtClean="0">
                <a:cs typeface="Consolas" panose="020B0609020204030204" pitchFamily="49" charset="0"/>
              </a:rPr>
              <a:t>Plus besoin des opérateurs </a:t>
            </a:r>
            <a:r>
              <a:rPr lang="fr-FR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fr-FR" sz="2000" dirty="0" smtClean="0">
                <a:cs typeface="Consolas" panose="020B0609020204030204" pitchFamily="49" charset="0"/>
              </a:rPr>
              <a:t> et </a:t>
            </a:r>
            <a:r>
              <a:rPr lang="fr-FR" sz="20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instanceof</a:t>
            </a:r>
            <a:r>
              <a:rPr lang="fr-FR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fr-FR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1800" dirty="0" smtClean="0">
                <a:solidFill>
                  <a:schemeClr val="accent1"/>
                </a:solidFill>
                <a:cs typeface="Consolas" panose="020B0609020204030204" pitchFamily="49" charset="0"/>
              </a:rPr>
              <a:t>Utilisez</a:t>
            </a:r>
            <a:r>
              <a:rPr lang="fr-FR" sz="1800" dirty="0" smtClean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800" dirty="0" err="1" smtClean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object.isPrototypeOf</a:t>
            </a:r>
            <a:r>
              <a:rPr lang="fr-FR" sz="1800" dirty="0" smtClean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800" dirty="0" smtClean="0">
                <a:solidFill>
                  <a:schemeClr val="accent1"/>
                </a:solidFill>
                <a:cs typeface="Consolas" panose="020B0609020204030204" pitchFamily="49" charset="0"/>
              </a:rPr>
              <a:t>à la place</a:t>
            </a:r>
          </a:p>
          <a:p>
            <a:pPr>
              <a:spcBef>
                <a:spcPts val="1200"/>
              </a:spcBef>
            </a:pPr>
            <a:r>
              <a:rPr lang="fr-FR" sz="2000" dirty="0" smtClean="0">
                <a:cs typeface="Consolas" panose="020B0609020204030204" pitchFamily="49" charset="0"/>
              </a:rPr>
              <a:t>Modèle plus léger et plus simple</a:t>
            </a:r>
          </a:p>
          <a:p>
            <a:pPr>
              <a:spcBef>
                <a:spcPts val="1200"/>
              </a:spcBef>
            </a:pPr>
            <a:r>
              <a:rPr lang="fr-FR" sz="2000" dirty="0" smtClean="0">
                <a:cs typeface="Consolas" panose="020B0609020204030204" pitchFamily="49" charset="0"/>
              </a:rPr>
              <a:t>Nécessite de sortir du modèle mental des hiérarchies de classes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11/10/2018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100</a:t>
            </a:fld>
            <a:endParaRPr lang="fr-FR" dirty="0"/>
          </a:p>
        </p:txBody>
      </p:sp>
      <p:sp>
        <p:nvSpPr>
          <p:cNvPr id="14" name="ZoneTexte 13"/>
          <p:cNvSpPr txBox="1"/>
          <p:nvPr/>
        </p:nvSpPr>
        <p:spPr>
          <a:xfrm>
            <a:off x="395536" y="4725144"/>
            <a:ext cx="8352928" cy="1477328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b="1" u="sng" dirty="0" smtClean="0"/>
              <a:t>Recommandé:</a:t>
            </a:r>
            <a:r>
              <a:rPr lang="fr-FR" b="1" dirty="0" smtClean="0"/>
              <a:t> </a:t>
            </a:r>
            <a:r>
              <a:rPr lang="fr-FR" dirty="0" smtClean="0"/>
              <a:t>la délégation par prototypes </a:t>
            </a:r>
            <a:r>
              <a:rPr lang="fr-FR" dirty="0"/>
              <a:t>est </a:t>
            </a:r>
            <a:r>
              <a:rPr lang="fr-FR" dirty="0" smtClean="0"/>
              <a:t>un pattern flexible et puissant</a:t>
            </a:r>
            <a:r>
              <a:rPr lang="fr-FR" dirty="0"/>
              <a:t>, mais la </a:t>
            </a:r>
            <a:r>
              <a:rPr lang="fr-FR" b="1" dirty="0"/>
              <a:t>composition d’objets </a:t>
            </a:r>
            <a:r>
              <a:rPr lang="fr-FR" dirty="0" smtClean="0"/>
              <a:t>est </a:t>
            </a:r>
            <a:r>
              <a:rPr lang="fr-FR" dirty="0"/>
              <a:t>recommandée car plus simple à </a:t>
            </a:r>
            <a:r>
              <a:rPr lang="fr-FR" dirty="0" smtClean="0"/>
              <a:t>maintenir.</a:t>
            </a:r>
            <a:endParaRPr lang="fr-FR" dirty="0"/>
          </a:p>
          <a:p>
            <a:endParaRPr lang="fr-FR" dirty="0"/>
          </a:p>
          <a:p>
            <a:r>
              <a:rPr lang="fr-FR" dirty="0"/>
              <a:t>Utilisez avec modération </a:t>
            </a:r>
            <a:r>
              <a:rPr lang="fr-FR" dirty="0" err="1">
                <a:latin typeface="Consolas" panose="020B0609020204030204" pitchFamily="49" charset="0"/>
                <a:cs typeface="Consolas" panose="020B0609020204030204" pitchFamily="49" charset="0"/>
              </a:rPr>
              <a:t>Object.create</a:t>
            </a:r>
            <a:r>
              <a:rPr lang="fr-FR" dirty="0"/>
              <a:t> et </a:t>
            </a:r>
            <a:r>
              <a:rPr lang="fr-FR" dirty="0">
                <a:latin typeface="Consolas" panose="020B0609020204030204" pitchFamily="49" charset="0"/>
                <a:cs typeface="Consolas" panose="020B0609020204030204" pitchFamily="49" charset="0"/>
              </a:rPr>
              <a:t>class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extends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dirty="0" smtClean="0"/>
              <a:t>Limitez </a:t>
            </a:r>
            <a:r>
              <a:rPr lang="fr-FR" dirty="0"/>
              <a:t>au maximum la taille de vos </a:t>
            </a:r>
            <a:r>
              <a:rPr lang="fr-FR" dirty="0" smtClean="0"/>
              <a:t>chaînes de prototypes.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06232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Composition d’objets (</a:t>
            </a:r>
            <a:r>
              <a:rPr lang="fr-FR" i="1" dirty="0" err="1" smtClean="0"/>
              <a:t>Mixins</a:t>
            </a:r>
            <a:r>
              <a:rPr lang="fr-FR" dirty="0" smtClean="0"/>
              <a:t>)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 smtClean="0"/>
              <a:t>Autre modèle consistant à créer des objets par addition.</a:t>
            </a:r>
          </a:p>
          <a:p>
            <a:pPr marL="0" indent="0">
              <a:buNone/>
            </a:pPr>
            <a:r>
              <a:rPr lang="fr-FR" dirty="0"/>
              <a:t>Les objets JavaScript supportant l’extension dynamique, </a:t>
            </a:r>
            <a:br>
              <a:rPr lang="fr-FR" dirty="0"/>
            </a:br>
            <a:r>
              <a:rPr lang="fr-FR" dirty="0"/>
              <a:t>ce pattern est extrêmement simple à mettre en </a:t>
            </a:r>
            <a:r>
              <a:rPr lang="fr-FR" dirty="0" smtClean="0"/>
              <a:t>place :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sz="1800" dirty="0" smtClean="0"/>
              <a:t/>
            </a:r>
            <a:br>
              <a:rPr lang="fr-FR" sz="1800" dirty="0" smtClean="0"/>
            </a:br>
            <a:r>
              <a:rPr lang="fr-FR" sz="1800" dirty="0" smtClean="0"/>
              <a:t>L’opération de composition est ordonnée de telle sorte qu’en cas de conflit de noms de propriété, l’un des objets opérandes impose sa valeur:</a:t>
            </a:r>
            <a:endParaRPr lang="fr-FR" sz="180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11/10/2018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101</a:t>
            </a:fld>
            <a:endParaRPr lang="fr-FR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3830" y="2996952"/>
            <a:ext cx="4838700" cy="1285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3830" y="5301208"/>
            <a:ext cx="5534025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7616" y="5805264"/>
            <a:ext cx="962025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25237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Composition ou </a:t>
            </a:r>
            <a:r>
              <a:rPr lang="fr-FR" dirty="0" smtClean="0"/>
              <a:t>délégation ?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987823" y="2270942"/>
            <a:ext cx="4608512" cy="1322662"/>
          </a:xfr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 marL="0" indent="0">
              <a:buNone/>
            </a:pPr>
            <a: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“Favor object composition </a:t>
            </a:r>
            <a:b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over class inheritance.”</a:t>
            </a:r>
            <a:b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(Gang of Four 1995:20)</a:t>
            </a:r>
            <a:endParaRPr lang="fr-FR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11/10/2018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102</a:t>
            </a:fld>
            <a:endParaRPr lang="fr-FR" dirty="0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2424" y="1700808"/>
            <a:ext cx="1937209" cy="2436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ZoneTexte 7"/>
          <p:cNvSpPr txBox="1"/>
          <p:nvPr/>
        </p:nvSpPr>
        <p:spPr>
          <a:xfrm>
            <a:off x="565029" y="4005064"/>
            <a:ext cx="806489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En réalité, il n’existe pas de pattern meilleur qu’un </a:t>
            </a:r>
            <a:r>
              <a:rPr lang="fr-FR" dirty="0" smtClean="0"/>
              <a:t>autre: 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>ils correspondent à une manière d’organiser votre mode de pensée.</a:t>
            </a:r>
          </a:p>
          <a:p>
            <a:endParaRPr lang="fr-FR" dirty="0"/>
          </a:p>
          <a:p>
            <a:r>
              <a:rPr lang="fr-FR" dirty="0" smtClean="0"/>
              <a:t>Les défauts inhérents à chaque pattern proviennent d’une utilisation excessive de ce dernier. </a:t>
            </a:r>
            <a:br>
              <a:rPr lang="fr-FR" dirty="0" smtClean="0"/>
            </a:br>
            <a:r>
              <a:rPr lang="fr-FR" dirty="0" smtClean="0"/>
              <a:t/>
            </a:r>
            <a:br>
              <a:rPr lang="fr-FR" dirty="0" smtClean="0"/>
            </a:br>
            <a:r>
              <a:rPr lang="fr-FR" b="1" dirty="0" smtClean="0"/>
              <a:t>Prenez le temps de réfléchir à votre modèle, </a:t>
            </a:r>
            <a:br>
              <a:rPr lang="fr-FR" b="1" dirty="0" smtClean="0"/>
            </a:br>
            <a:r>
              <a:rPr lang="fr-FR" b="1" dirty="0" smtClean="0"/>
              <a:t>ne codez pas par automatisme.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80065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Patterns objet: exercice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fr-FR" dirty="0" smtClean="0"/>
              <a:t>Cas pratique: une bibliothèque de composants web</a:t>
            </a:r>
          </a:p>
          <a:p>
            <a:pPr marL="0" indent="0">
              <a:buNone/>
            </a:pPr>
            <a:r>
              <a:rPr lang="fr-FR" dirty="0" smtClean="0"/>
              <a:t>Objets identifiés dans le modèle:</a:t>
            </a:r>
          </a:p>
          <a:p>
            <a:pPr lvl="1"/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Component</a:t>
            </a:r>
          </a:p>
          <a:p>
            <a:pPr lvl="1"/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Clickable</a:t>
            </a:r>
            <a:endParaRPr lang="fr-FR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Focusable</a:t>
            </a:r>
            <a:endParaRPr lang="fr-FR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KeyboardObserver</a:t>
            </a:r>
            <a:endParaRPr lang="fr-FR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Button</a:t>
            </a:r>
            <a:endParaRPr lang="fr-FR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Input</a:t>
            </a:r>
          </a:p>
          <a:p>
            <a:pPr lvl="1"/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TextInput</a:t>
            </a:r>
            <a:endParaRPr lang="fr-FR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endParaRPr lang="fr-FR" dirty="0"/>
          </a:p>
          <a:p>
            <a:pPr marL="274320" lvl="1" indent="0">
              <a:buNone/>
            </a:pPr>
            <a:r>
              <a:rPr lang="fr-FR" i="1" u="sng" dirty="0" smtClean="0"/>
              <a:t>Objectifs: 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>1) réfléchir au modèle, déterminer les relations entre les objets</a:t>
            </a:r>
          </a:p>
          <a:p>
            <a:pPr marL="274320" lvl="1" indent="0">
              <a:buNone/>
            </a:pPr>
            <a:r>
              <a:rPr lang="fr-FR" dirty="0" smtClean="0"/>
              <a:t>2) implémenter les liaisons entre les objets </a:t>
            </a:r>
          </a:p>
          <a:p>
            <a:pPr marL="274320" lvl="1" indent="0">
              <a:buNone/>
            </a:pPr>
            <a:r>
              <a:rPr lang="fr-FR" dirty="0" smtClean="0"/>
              <a:t>3) coder un exemple utilisant les deux composants </a:t>
            </a:r>
            <a:r>
              <a:rPr lang="fr-FR" dirty="0" err="1" smtClean="0"/>
              <a:t>Button</a:t>
            </a:r>
            <a:r>
              <a:rPr lang="fr-FR" dirty="0" smtClean="0"/>
              <a:t> et </a:t>
            </a:r>
            <a:r>
              <a:rPr lang="fr-FR" dirty="0" err="1" smtClean="0"/>
              <a:t>TextInput</a:t>
            </a:r>
            <a:endParaRPr lang="fr-FR" dirty="0" smtClean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11/10/2018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103</a:t>
            </a:fld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7812360" y="611396"/>
            <a:ext cx="1008112" cy="36933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 smtClean="0"/>
              <a:t>Exo 17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84422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Symbol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4116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fr-FR" dirty="0" smtClean="0"/>
              <a:t>Nouveau type primitif apparu </a:t>
            </a:r>
            <a:r>
              <a:rPr lang="fr-FR" dirty="0" smtClean="0"/>
              <a:t>avec ES2015.</a:t>
            </a:r>
            <a:endParaRPr lang="fr-FR" dirty="0" smtClean="0"/>
          </a:p>
          <a:p>
            <a:pPr marL="0" indent="0">
              <a:buNone/>
            </a:pPr>
            <a:r>
              <a:rPr lang="fr-FR" dirty="0" smtClean="0"/>
              <a:t>Représente une référence unique :</a:t>
            </a:r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r>
              <a:rPr lang="fr-FR" dirty="0" smtClean="0"/>
              <a:t>Peut être utilisé comme clé de propriété </a:t>
            </a:r>
            <a:r>
              <a:rPr lang="fr-FR" dirty="0"/>
              <a:t>d’un </a:t>
            </a:r>
            <a:r>
              <a:rPr lang="fr-FR" dirty="0" smtClean="0"/>
              <a:t>objet</a:t>
            </a:r>
          </a:p>
          <a:p>
            <a:pPr marL="0" indent="0" algn="ctr">
              <a:lnSpc>
                <a:spcPct val="60000"/>
              </a:lnSpc>
              <a:buNone/>
            </a:pPr>
            <a:r>
              <a:rPr lang="fr-FR" dirty="0" smtClean="0"/>
              <a:t/>
            </a:r>
            <a:br>
              <a:rPr lang="fr-FR" dirty="0" smtClean="0"/>
            </a:br>
            <a:r>
              <a:rPr lang="fr-FR" sz="20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Object.getOwnPropertySymbols</a:t>
            </a:r>
            <a:r>
              <a:rPr lang="fr-FR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20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obj</a:t>
            </a:r>
            <a:r>
              <a:rPr lang="fr-FR" sz="20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fr-FR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11/10/2018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104</a:t>
            </a:fld>
            <a:endParaRPr lang="fr-FR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2636912"/>
            <a:ext cx="4400550" cy="196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3481" y="4631368"/>
            <a:ext cx="3743325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25067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Symbol – Registre global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3052936"/>
          </a:xfrm>
        </p:spPr>
        <p:txBody>
          <a:bodyPr/>
          <a:lstStyle/>
          <a:p>
            <a:pPr marL="0" indent="0">
              <a:buNone/>
            </a:pPr>
            <a:r>
              <a:rPr lang="fr-FR" dirty="0" smtClean="0"/>
              <a:t>Il existe néanmoins un registre global pour les symboles :</a:t>
            </a:r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11/10/2018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105</a:t>
            </a:fld>
            <a:endParaRPr lang="fr-FR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7413" y="2204864"/>
            <a:ext cx="4829175" cy="188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611560" y="5373216"/>
            <a:ext cx="7704856" cy="64633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/>
              <a:t>A utiliser modérément au risque de perdre l’intérêt premier des symboles, à savoir être une référence </a:t>
            </a:r>
            <a:r>
              <a:rPr lang="fr-FR" dirty="0" smtClean="0"/>
              <a:t>unique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59911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Symboles connus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 smtClean="0"/>
              <a:t>Certains symboles natifs permettent depuis ES6 de surcharger des aspects internes du langage pour un objet</a:t>
            </a:r>
            <a:br>
              <a:rPr lang="fr-FR" dirty="0" smtClean="0"/>
            </a:br>
            <a:r>
              <a:rPr lang="fr-FR" dirty="0" smtClean="0"/>
              <a:t/>
            </a:r>
            <a:br>
              <a:rPr lang="fr-FR" dirty="0" smtClean="0"/>
            </a:br>
            <a:r>
              <a:rPr lang="fr-FR" i="1" u="sng" dirty="0" smtClean="0"/>
              <a:t>Exemples:</a:t>
            </a:r>
          </a:p>
          <a:p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Symbol.iterator</a:t>
            </a:r>
            <a:r>
              <a:rPr lang="fr-FR" dirty="0" smtClean="0"/>
              <a:t>: utilisé par les boucles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for..of</a:t>
            </a:r>
            <a:endParaRPr lang="fr-FR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Symbol.hasInstance</a:t>
            </a:r>
            <a:r>
              <a:rPr lang="fr-FR" dirty="0" smtClean="0"/>
              <a:t>: utilisé par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instanceof</a:t>
            </a:r>
            <a:endParaRPr lang="fr-FR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Symbol.toPrimitive</a:t>
            </a:r>
            <a:r>
              <a:rPr lang="fr-FR" dirty="0" smtClean="0"/>
              <a:t>: utilisé pour le </a:t>
            </a:r>
            <a:r>
              <a:rPr lang="fr-FR" dirty="0" err="1" smtClean="0"/>
              <a:t>cast</a:t>
            </a:r>
            <a:r>
              <a:rPr lang="fr-FR" dirty="0" smtClean="0"/>
              <a:t> en primitive</a:t>
            </a:r>
          </a:p>
          <a:p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Symbol.toStringTag</a:t>
            </a:r>
            <a:r>
              <a:rPr lang="fr-FR" dirty="0" smtClean="0"/>
              <a:t>: utilisé pour le </a:t>
            </a:r>
            <a:r>
              <a:rPr lang="fr-FR" dirty="0" err="1" smtClean="0"/>
              <a:t>cast</a:t>
            </a:r>
            <a:r>
              <a:rPr lang="fr-FR" dirty="0" smtClean="0"/>
              <a:t> en String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11/10/2018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106</a:t>
            </a:fld>
            <a:endParaRPr lang="fr-FR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5157192"/>
            <a:ext cx="4581307" cy="15327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23732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Objets </a:t>
            </a:r>
            <a:r>
              <a:rPr lang="fr-FR" dirty="0" err="1" smtClean="0"/>
              <a:t>itérables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Array</a:t>
            </a:r>
            <a:r>
              <a:rPr lang="fr-FR" dirty="0" smtClean="0"/>
              <a:t>, 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Set</a:t>
            </a:r>
            <a:r>
              <a:rPr lang="fr-FR" dirty="0" smtClean="0"/>
              <a:t> et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Map</a:t>
            </a:r>
            <a:r>
              <a:rPr lang="fr-FR" dirty="0" smtClean="0"/>
              <a:t> sont des structures adéquates pour modéliser vos listes dans la majorité des cas. Dans les autres cas, vous pouvez créer vos propres objets </a:t>
            </a:r>
            <a:r>
              <a:rPr lang="fr-FR" dirty="0" err="1" smtClean="0"/>
              <a:t>itérables</a:t>
            </a:r>
            <a:r>
              <a:rPr lang="fr-FR" dirty="0" smtClean="0"/>
              <a:t>.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 smtClean="0"/>
              <a:t>Un objet est </a:t>
            </a:r>
            <a:r>
              <a:rPr lang="fr-FR" b="1" dirty="0" err="1" smtClean="0"/>
              <a:t>itérable</a:t>
            </a:r>
            <a:r>
              <a:rPr lang="fr-FR" dirty="0" smtClean="0"/>
              <a:t> lorsque la méthode assignée à sa propriété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Symbol.iterator</a:t>
            </a:r>
            <a:r>
              <a:rPr lang="fr-FR" dirty="0" smtClean="0"/>
              <a:t> retourne un </a:t>
            </a:r>
            <a:r>
              <a:rPr lang="fr-FR" b="1" dirty="0" err="1" smtClean="0"/>
              <a:t>itérateur</a:t>
            </a:r>
            <a:r>
              <a:rPr lang="fr-FR" b="1" dirty="0" smtClean="0"/>
              <a:t>.</a:t>
            </a:r>
          </a:p>
          <a:p>
            <a:pPr marL="0" indent="0">
              <a:buNone/>
            </a:pPr>
            <a:r>
              <a:rPr lang="fr-FR" dirty="0" smtClean="0"/>
              <a:t>Un objet est </a:t>
            </a:r>
            <a:r>
              <a:rPr lang="fr-FR" b="1" dirty="0" err="1" smtClean="0"/>
              <a:t>itérateur</a:t>
            </a:r>
            <a:r>
              <a:rPr lang="fr-FR" dirty="0" smtClean="0"/>
              <a:t> lorsqu’il implémente une méthode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next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fr-FR" dirty="0" smtClean="0"/>
              <a:t>retournant un objet avec deux propriétés:</a:t>
            </a:r>
          </a:p>
          <a:p>
            <a:pPr lvl="1"/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done</a:t>
            </a:r>
            <a:r>
              <a:rPr lang="fr-FR" dirty="0" smtClean="0"/>
              <a:t> (booléen): </a:t>
            </a:r>
            <a:r>
              <a:rPr lang="fr-FR" dirty="0" err="1" smtClean="0"/>
              <a:t>true</a:t>
            </a:r>
            <a:r>
              <a:rPr lang="fr-FR" dirty="0" smtClean="0"/>
              <a:t> si l’</a:t>
            </a:r>
            <a:r>
              <a:rPr lang="fr-FR" dirty="0" err="1" smtClean="0"/>
              <a:t>itérateur</a:t>
            </a:r>
            <a:r>
              <a:rPr lang="fr-FR" dirty="0" smtClean="0"/>
              <a:t> a fini la suite</a:t>
            </a:r>
          </a:p>
          <a:p>
            <a:pPr lvl="1"/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value</a:t>
            </a:r>
            <a:r>
              <a:rPr lang="fr-FR" dirty="0" smtClean="0"/>
              <a:t> (</a:t>
            </a:r>
            <a:r>
              <a:rPr lang="fr-FR" dirty="0" err="1" smtClean="0"/>
              <a:t>any</a:t>
            </a:r>
            <a:r>
              <a:rPr lang="fr-FR" dirty="0" smtClean="0"/>
              <a:t>): valeur courante de l’itération, absente si </a:t>
            </a:r>
            <a:r>
              <a:rPr lang="fr-FR" dirty="0" err="1" smtClean="0"/>
              <a:t>done</a:t>
            </a:r>
            <a:r>
              <a:rPr lang="fr-FR" dirty="0" smtClean="0"/>
              <a:t> = </a:t>
            </a:r>
            <a:r>
              <a:rPr lang="fr-FR" dirty="0" err="1" smtClean="0"/>
              <a:t>true</a:t>
            </a:r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11/10/2018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107</a:t>
            </a:fld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382920" y="6010000"/>
            <a:ext cx="8424936" cy="646331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i="1" dirty="0" smtClean="0"/>
              <a:t>Certains objets </a:t>
            </a:r>
            <a:r>
              <a:rPr lang="fr-FR" i="1" dirty="0"/>
              <a:t>comme </a:t>
            </a:r>
            <a:r>
              <a:rPr lang="fr-FR" i="1" dirty="0" err="1"/>
              <a:t>array.entries</a:t>
            </a:r>
            <a:r>
              <a:rPr lang="fr-FR" i="1" dirty="0" smtClean="0"/>
              <a:t>() sont à la fois </a:t>
            </a:r>
            <a:r>
              <a:rPr lang="fr-FR" i="1" dirty="0" err="1" smtClean="0"/>
              <a:t>itérateurs</a:t>
            </a:r>
            <a:r>
              <a:rPr lang="fr-FR" i="1" dirty="0" smtClean="0"/>
              <a:t> et </a:t>
            </a:r>
            <a:r>
              <a:rPr lang="fr-FR" i="1" dirty="0" err="1" smtClean="0"/>
              <a:t>itérables</a:t>
            </a:r>
            <a:r>
              <a:rPr lang="fr-FR" i="1" dirty="0" smtClean="0"/>
              <a:t>, </a:t>
            </a:r>
            <a:br>
              <a:rPr lang="fr-FR" i="1" dirty="0" smtClean="0"/>
            </a:br>
            <a:r>
              <a:rPr lang="fr-FR" i="1" dirty="0" err="1" smtClean="0"/>
              <a:t>c-à-d</a:t>
            </a:r>
            <a:r>
              <a:rPr lang="fr-FR" i="1" dirty="0" smtClean="0"/>
              <a:t>. que leur méthode d’itération retourne une référence à eux-mêmes.</a:t>
            </a:r>
            <a:endParaRPr lang="fr-FR" i="1" dirty="0"/>
          </a:p>
        </p:txBody>
      </p:sp>
    </p:spTree>
    <p:extLst>
      <p:ext uri="{BB962C8B-B14F-4D97-AF65-F5344CB8AC3E}">
        <p14:creationId xmlns:p14="http://schemas.microsoft.com/office/powerpoint/2010/main" val="1341003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Définir un objet </a:t>
            </a:r>
            <a:r>
              <a:rPr lang="fr-FR" dirty="0" err="1" smtClean="0"/>
              <a:t>itérable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11/10/2018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108</a:t>
            </a:fld>
            <a:endParaRPr lang="fr-FR" dirty="0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008" y="1484784"/>
            <a:ext cx="5248275" cy="306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3" y="4653136"/>
            <a:ext cx="4791075" cy="1209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25" y="5949280"/>
            <a:ext cx="2314575" cy="62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54569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function</a:t>
            </a:r>
            <a:r>
              <a:rPr lang="fr-FR" dirty="0" smtClean="0"/>
              <a:t>* et générateurs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 smtClean="0"/>
              <a:t>Un générateur est un type spécial de fonction utilisé pour créer facilement des </a:t>
            </a:r>
            <a:r>
              <a:rPr lang="fr-FR" dirty="0" err="1" smtClean="0"/>
              <a:t>itérateurs</a:t>
            </a:r>
            <a:r>
              <a:rPr lang="fr-FR" dirty="0" smtClean="0"/>
              <a:t>. Il se déclare avec l’opérateur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function</a:t>
            </a:r>
            <a:r>
              <a:rPr lang="fr-FR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fr-FR" dirty="0" smtClean="0"/>
              <a:t> et contient des instructions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yield</a:t>
            </a:r>
            <a:r>
              <a:rPr lang="fr-FR" dirty="0" smtClean="0"/>
              <a:t>.</a:t>
            </a:r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r>
              <a:rPr lang="fr-FR" sz="20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yield</a:t>
            </a:r>
            <a:r>
              <a:rPr lang="fr-FR" sz="2000" dirty="0" smtClean="0"/>
              <a:t> permet de retourner une valeur et de mettre en pause l’exécution de la fonction jusqu’au prochain appel à </a:t>
            </a:r>
            <a:r>
              <a:rPr lang="fr-FR" sz="20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next</a:t>
            </a:r>
            <a:r>
              <a:rPr lang="fr-FR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r>
              <a:rPr lang="fr-FR" sz="2000" dirty="0" smtClean="0">
                <a:cs typeface="Consolas" panose="020B0609020204030204" pitchFamily="49" charset="0"/>
              </a:rPr>
              <a:t>La fin du corps de fonction ou un </a:t>
            </a:r>
            <a:r>
              <a:rPr lang="fr-FR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fr-FR" sz="2000" dirty="0" smtClean="0">
                <a:cs typeface="Consolas" panose="020B0609020204030204" pitchFamily="49" charset="0"/>
              </a:rPr>
              <a:t> équivaut à la fin de la suite.</a:t>
            </a:r>
            <a:endParaRPr lang="fr-FR" sz="2000" dirty="0"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11/10/2018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109</a:t>
            </a:fld>
            <a:endParaRPr lang="fr-FR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996952"/>
            <a:ext cx="5829300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4509120"/>
            <a:ext cx="2124075" cy="70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ZoneTexte 8"/>
          <p:cNvSpPr txBox="1"/>
          <p:nvPr/>
        </p:nvSpPr>
        <p:spPr>
          <a:xfrm>
            <a:off x="7812360" y="611396"/>
            <a:ext cx="1008112" cy="36933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 smtClean="0"/>
              <a:t>Exo 18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01742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5 étapes pour une proposition du TC39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0: </a:t>
            </a:r>
            <a:r>
              <a:rPr lang="fr-FR" dirty="0" err="1" smtClean="0"/>
              <a:t>Strawman</a:t>
            </a:r>
            <a:r>
              <a:rPr lang="fr-FR" dirty="0" smtClean="0"/>
              <a:t> – </a:t>
            </a:r>
            <a:r>
              <a:rPr lang="fr-FR" sz="2000" dirty="0" smtClean="0"/>
              <a:t>suggestion d’un besoin, appel à idées</a:t>
            </a:r>
          </a:p>
          <a:p>
            <a:r>
              <a:rPr lang="fr-FR" dirty="0" smtClean="0"/>
              <a:t>1: </a:t>
            </a:r>
            <a:r>
              <a:rPr lang="fr-FR" dirty="0" err="1" smtClean="0"/>
              <a:t>Proposal</a:t>
            </a:r>
            <a:r>
              <a:rPr lang="fr-FR" dirty="0" smtClean="0"/>
              <a:t> – </a:t>
            </a:r>
            <a:r>
              <a:rPr lang="fr-FR" sz="2000" dirty="0" smtClean="0"/>
              <a:t>ébauche de solution, premiers </a:t>
            </a:r>
            <a:r>
              <a:rPr lang="fr-FR" sz="2000" dirty="0" err="1" smtClean="0"/>
              <a:t>polyfills</a:t>
            </a:r>
            <a:r>
              <a:rPr lang="fr-FR" sz="2000" dirty="0" smtClean="0"/>
              <a:t>/démos</a:t>
            </a:r>
          </a:p>
          <a:p>
            <a:r>
              <a:rPr lang="fr-FR" dirty="0" smtClean="0"/>
              <a:t>2: </a:t>
            </a:r>
            <a:r>
              <a:rPr lang="fr-FR" dirty="0" err="1" smtClean="0"/>
              <a:t>Draft</a:t>
            </a:r>
            <a:r>
              <a:rPr lang="fr-FR" dirty="0" smtClean="0"/>
              <a:t> – </a:t>
            </a:r>
            <a:r>
              <a:rPr lang="fr-FR" sz="2000" dirty="0" smtClean="0"/>
              <a:t>décrit précisément la syntaxe/API</a:t>
            </a:r>
          </a:p>
          <a:p>
            <a:r>
              <a:rPr lang="fr-FR" dirty="0" smtClean="0"/>
              <a:t>3: Candidate </a:t>
            </a:r>
            <a:r>
              <a:rPr lang="fr-FR" dirty="0"/>
              <a:t>– </a:t>
            </a:r>
            <a:r>
              <a:rPr lang="fr-FR" sz="2000" dirty="0" smtClean="0"/>
              <a:t>signé par tout le comité, appel à implémentations</a:t>
            </a:r>
          </a:p>
          <a:p>
            <a:r>
              <a:rPr lang="fr-FR" dirty="0" smtClean="0"/>
              <a:t>4: </a:t>
            </a:r>
            <a:r>
              <a:rPr lang="fr-FR" dirty="0" err="1" smtClean="0"/>
              <a:t>Finished</a:t>
            </a:r>
            <a:r>
              <a:rPr lang="fr-FR" dirty="0" smtClean="0"/>
              <a:t> </a:t>
            </a:r>
            <a:r>
              <a:rPr lang="fr-FR" dirty="0"/>
              <a:t>– </a:t>
            </a:r>
            <a:r>
              <a:rPr lang="fr-FR" sz="2000" dirty="0" smtClean="0"/>
              <a:t>prêt pour être inclus dans la prochaine version d’ES</a:t>
            </a:r>
            <a:endParaRPr lang="fr-FR" sz="2000" dirty="0"/>
          </a:p>
          <a:p>
            <a:endParaRPr lang="fr-FR" sz="2000" dirty="0" smtClean="0"/>
          </a:p>
          <a:p>
            <a:endParaRPr lang="fr-FR" sz="200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11/10/2018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11</a:t>
            </a:fld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683568" y="4509120"/>
            <a:ext cx="7344816" cy="64633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/>
              <a:t>Toute proposition avant le stage 4 peut être totalement abandonnée.</a:t>
            </a:r>
          </a:p>
          <a:p>
            <a:r>
              <a:rPr lang="fr-FR" dirty="0"/>
              <a:t>Toutefois, à partir du stage 3, le niveau de confiance est assez élevé</a:t>
            </a:r>
            <a:r>
              <a:rPr lang="fr-FR" dirty="0" smtClean="0"/>
              <a:t>.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04601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Proxy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 smtClean="0"/>
              <a:t>L’objet Proxy (ES6) permet d’intercepter et de personnaliser les opérations effectuées sur un objet.</a:t>
            </a:r>
          </a:p>
          <a:p>
            <a:pPr marL="0" indent="0">
              <a:buNone/>
            </a:pPr>
            <a:r>
              <a:rPr lang="fr-FR" sz="2000" dirty="0" smtClean="0"/>
              <a:t>Il retourne une nouvelle référence objet, le Proxy. L’objet source reste inchangé. Mais par défaut, le Proxy est indiscernable de l’objet source.</a:t>
            </a:r>
          </a:p>
          <a:p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11/10/2018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110</a:t>
            </a:fld>
            <a:endParaRPr lang="fr-FR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3236168"/>
            <a:ext cx="5495925" cy="350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43804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Réflectivité et </a:t>
            </a:r>
            <a:r>
              <a:rPr lang="fr-FR" dirty="0" err="1" smtClean="0"/>
              <a:t>métaprogrammation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FR" sz="2000" dirty="0" smtClean="0"/>
              <a:t>La </a:t>
            </a:r>
            <a:r>
              <a:rPr lang="fr-FR" sz="2000" dirty="0" err="1" smtClean="0"/>
              <a:t>métaprogrammation</a:t>
            </a:r>
            <a:r>
              <a:rPr lang="fr-FR" sz="2000" dirty="0" smtClean="0"/>
              <a:t> désigne les programmes manipulant d’autres programmes. On parle de </a:t>
            </a:r>
            <a:r>
              <a:rPr lang="fr-FR" sz="2000" b="1" dirty="0" err="1" smtClean="0"/>
              <a:t>métaprogrammation</a:t>
            </a:r>
            <a:r>
              <a:rPr lang="fr-FR" sz="2000" b="1" dirty="0" smtClean="0"/>
              <a:t> réflective </a:t>
            </a:r>
            <a:r>
              <a:rPr lang="fr-FR" sz="2000" dirty="0" smtClean="0"/>
              <a:t>quand le programme peut s’analyser lui-même.</a:t>
            </a:r>
          </a:p>
          <a:p>
            <a:pPr marL="0" indent="0">
              <a:buNone/>
            </a:pPr>
            <a:r>
              <a:rPr lang="fr-FR" sz="2000" dirty="0" smtClean="0"/>
              <a:t>Les </a:t>
            </a:r>
            <a:r>
              <a:rPr lang="fr-FR" sz="2000" dirty="0" err="1" smtClean="0"/>
              <a:t>Proxies</a:t>
            </a:r>
            <a:r>
              <a:rPr lang="fr-FR" sz="2000" dirty="0" smtClean="0"/>
              <a:t> amènent à JavaScript une nouvelle capacité de </a:t>
            </a:r>
            <a:r>
              <a:rPr lang="fr-FR" sz="2000" dirty="0" err="1" smtClean="0"/>
              <a:t>métaprog</a:t>
            </a:r>
            <a:r>
              <a:rPr lang="fr-FR" sz="2000" dirty="0" smtClean="0"/>
              <a:t>. réflective, celle de redéfinir des opérations internes du langage:</a:t>
            </a:r>
          </a:p>
          <a:p>
            <a:r>
              <a:rPr lang="fr-FR" sz="2000" dirty="0"/>
              <a:t>énumération et description des propriétés</a:t>
            </a:r>
          </a:p>
          <a:p>
            <a:r>
              <a:rPr lang="fr-FR" sz="2000" dirty="0" smtClean="0"/>
              <a:t>définition, assignation et suppression de propriétés</a:t>
            </a:r>
          </a:p>
          <a:p>
            <a:r>
              <a:rPr lang="fr-FR" sz="2000" dirty="0" smtClean="0"/>
              <a:t>invocations de fonctions et de constructeurs</a:t>
            </a:r>
          </a:p>
          <a:p>
            <a:r>
              <a:rPr lang="fr-FR" sz="2000" dirty="0" smtClean="0"/>
              <a:t>assignation et récupération du prototype</a:t>
            </a:r>
          </a:p>
          <a:p>
            <a:pPr marL="0" indent="0">
              <a:buNone/>
            </a:pPr>
            <a:endParaRPr lang="fr-FR" sz="2000" dirty="0"/>
          </a:p>
          <a:p>
            <a:pPr marL="0" indent="0">
              <a:buNone/>
            </a:pPr>
            <a:r>
              <a:rPr lang="fr-FR" dirty="0" smtClean="0"/>
              <a:t>Cette nouvelle capacité est inédite, par conséquent il n’existe pas de </a:t>
            </a:r>
            <a:r>
              <a:rPr lang="fr-FR" i="1" dirty="0" err="1" smtClean="0"/>
              <a:t>polyfill</a:t>
            </a:r>
            <a:r>
              <a:rPr lang="fr-FR" dirty="0" smtClean="0"/>
              <a:t> (pas d’équivalent en code ES5)</a:t>
            </a:r>
          </a:p>
          <a:p>
            <a:pPr marL="0" indent="0">
              <a:buNone/>
            </a:pPr>
            <a:endParaRPr lang="fr-FR" sz="200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11/10/2018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111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75598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Proxy </a:t>
            </a:r>
            <a:r>
              <a:rPr lang="fr-FR" dirty="0" err="1" smtClean="0"/>
              <a:t>traps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11/10/2018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112</a:t>
            </a:fld>
            <a:endParaRPr lang="fr-FR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1556792"/>
            <a:ext cx="6381750" cy="4943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54415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Reflect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91264" cy="4876800"/>
          </a:xfrm>
        </p:spPr>
        <p:txBody>
          <a:bodyPr/>
          <a:lstStyle/>
          <a:p>
            <a:pPr marL="0" indent="0">
              <a:buNone/>
            </a:pPr>
            <a:r>
              <a:rPr lang="fr-FR" dirty="0" smtClean="0"/>
              <a:t>Les Proxy sont arrivés accompagnés d’une autre API, </a:t>
            </a:r>
            <a:r>
              <a:rPr lang="fr-FR" b="1" dirty="0" err="1" smtClean="0">
                <a:cs typeface="Consolas" panose="020B0609020204030204" pitchFamily="49" charset="0"/>
              </a:rPr>
              <a:t>Reflect</a:t>
            </a:r>
            <a:r>
              <a:rPr lang="fr-FR" b="1" dirty="0" smtClean="0">
                <a:cs typeface="Consolas" panose="020B0609020204030204" pitchFamily="49" charset="0"/>
              </a:rPr>
              <a:t>,</a:t>
            </a:r>
            <a:r>
              <a:rPr lang="fr-FR" dirty="0" smtClean="0"/>
              <a:t> qui traduit cette capacité de </a:t>
            </a:r>
            <a:r>
              <a:rPr lang="fr-FR" dirty="0" err="1" smtClean="0"/>
              <a:t>reflectivité</a:t>
            </a:r>
            <a:r>
              <a:rPr lang="fr-FR" dirty="0" smtClean="0"/>
              <a:t> du langage.</a:t>
            </a:r>
          </a:p>
          <a:p>
            <a:pPr marL="0" indent="0">
              <a:buNone/>
            </a:pPr>
            <a:r>
              <a:rPr lang="fr-FR" dirty="0" smtClean="0"/>
              <a:t>L’objet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Reflect</a:t>
            </a:r>
            <a:r>
              <a:rPr lang="fr-FR" dirty="0" smtClean="0"/>
              <a:t> contient un ensemble de méthodes reproduisant le comportement par défaut du langage pour les différentes trappes de Proxy.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11/10/2018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113</a:t>
            </a:fld>
            <a:endParaRPr lang="fr-FR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4221088"/>
            <a:ext cx="649605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20363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Cas d’utilisation des Proxy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sz="2000" dirty="0" err="1" smtClean="0"/>
              <a:t>Defensive</a:t>
            </a:r>
            <a:r>
              <a:rPr lang="fr-FR" sz="2000" dirty="0" smtClean="0"/>
              <a:t> </a:t>
            </a:r>
            <a:r>
              <a:rPr lang="fr-FR" sz="2000" dirty="0" err="1" smtClean="0"/>
              <a:t>objects</a:t>
            </a:r>
            <a:r>
              <a:rPr lang="fr-FR" sz="2000" dirty="0" smtClean="0"/>
              <a:t>: empêcher la mutation directe d’un objet, rejeter une exception lors de l’accès à une propriété non définie…</a:t>
            </a:r>
          </a:p>
          <a:p>
            <a:r>
              <a:rPr lang="fr-FR" sz="2000" dirty="0" err="1" smtClean="0"/>
              <a:t>Watchers</a:t>
            </a:r>
            <a:r>
              <a:rPr lang="fr-FR" sz="2000" dirty="0" smtClean="0"/>
              <a:t>: Pub/</a:t>
            </a:r>
            <a:r>
              <a:rPr lang="fr-FR" sz="2000" dirty="0" err="1" smtClean="0"/>
              <a:t>Sub</a:t>
            </a:r>
            <a:r>
              <a:rPr lang="fr-FR" sz="2000" dirty="0" smtClean="0"/>
              <a:t> sur les mutations d’un objet </a:t>
            </a:r>
            <a:r>
              <a:rPr lang="fr-FR" sz="2000" dirty="0" smtClean="0">
                <a:solidFill>
                  <a:schemeClr val="bg1">
                    <a:lumMod val="65000"/>
                  </a:schemeClr>
                </a:solidFill>
              </a:rPr>
              <a:t>(Vue.js, </a:t>
            </a:r>
            <a:r>
              <a:rPr lang="fr-FR" sz="2000" dirty="0" err="1" smtClean="0">
                <a:solidFill>
                  <a:schemeClr val="bg1">
                    <a:lumMod val="65000"/>
                  </a:schemeClr>
                </a:solidFill>
              </a:rPr>
              <a:t>MobX</a:t>
            </a:r>
            <a:r>
              <a:rPr lang="fr-FR" sz="2000" dirty="0" smtClean="0">
                <a:solidFill>
                  <a:schemeClr val="bg1">
                    <a:lumMod val="65000"/>
                  </a:schemeClr>
                </a:solidFill>
              </a:rPr>
              <a:t>)</a:t>
            </a:r>
          </a:p>
          <a:p>
            <a:r>
              <a:rPr lang="fr-FR" sz="2000" dirty="0"/>
              <a:t>Typage fort: valide le type ou la valeur assignée </a:t>
            </a:r>
            <a:r>
              <a:rPr lang="fr-FR" sz="2000" dirty="0">
                <a:solidFill>
                  <a:schemeClr val="bg1">
                    <a:lumMod val="65000"/>
                  </a:schemeClr>
                </a:solidFill>
              </a:rPr>
              <a:t>(objectmodel.js.org)</a:t>
            </a:r>
          </a:p>
          <a:p>
            <a:r>
              <a:rPr lang="fr-FR" sz="2000" dirty="0" smtClean="0"/>
              <a:t>Cacher des propriétés privées</a:t>
            </a:r>
          </a:p>
          <a:p>
            <a:r>
              <a:rPr lang="fr-FR" sz="2000" dirty="0" err="1" smtClean="0"/>
              <a:t>Mémoïsation</a:t>
            </a:r>
            <a:r>
              <a:rPr lang="fr-FR" sz="2000" dirty="0" smtClean="0"/>
              <a:t> de fonctions</a:t>
            </a:r>
            <a:endParaRPr lang="fr-FR" sz="2000" dirty="0"/>
          </a:p>
          <a:p>
            <a:r>
              <a:rPr lang="fr-FR" sz="2000" dirty="0" smtClean="0"/>
              <a:t>Mesures de performance et </a:t>
            </a:r>
            <a:r>
              <a:rPr lang="fr-FR" sz="2000" dirty="0" err="1" smtClean="0"/>
              <a:t>debug</a:t>
            </a:r>
            <a:endParaRPr lang="fr-FR" sz="2000" dirty="0" smtClean="0"/>
          </a:p>
          <a:p>
            <a:r>
              <a:rPr lang="fr-FR" sz="2000" dirty="0" smtClean="0"/>
              <a:t>…</a:t>
            </a:r>
            <a:endParaRPr lang="fr-FR" sz="2000" dirty="0"/>
          </a:p>
          <a:p>
            <a:endParaRPr lang="fr-FR" sz="2000" dirty="0" smtClean="0"/>
          </a:p>
          <a:p>
            <a:endParaRPr lang="fr-FR" sz="2000" dirty="0" smtClean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11/10/2018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114</a:t>
            </a:fld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7812360" y="611396"/>
            <a:ext cx="1008112" cy="36933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 smtClean="0"/>
              <a:t>Exo 19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90817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cap="none" dirty="0" smtClean="0"/>
              <a:t>Prog. fonctionnelle</a:t>
            </a:r>
            <a:endParaRPr lang="fr-FR" cap="none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 smtClean="0"/>
              <a:t>Exos 20 à 22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D6473C-0675-4746-B455-2ED37702078D}" type="datetime1">
              <a:rPr lang="fr-FR" smtClean="0"/>
              <a:t>11/10/2018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115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29819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Principes généraux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Décomposer un problème en fonctions atomiques, génériques et composables</a:t>
            </a:r>
          </a:p>
          <a:p>
            <a:r>
              <a:rPr lang="fr-FR" dirty="0" smtClean="0"/>
              <a:t>Privilégier les fonctions pures, c’est-à-dire n’utilisant pas de variables libres et n’ayant pas d’effets de bord</a:t>
            </a:r>
          </a:p>
          <a:p>
            <a:r>
              <a:rPr lang="fr-FR" dirty="0" smtClean="0"/>
              <a:t>Eviter les mutations d’objets de données</a:t>
            </a:r>
          </a:p>
          <a:p>
            <a:endParaRPr lang="fr-FR" dirty="0"/>
          </a:p>
          <a:p>
            <a:pPr marL="0" indent="0">
              <a:buNone/>
            </a:pPr>
            <a:r>
              <a:rPr lang="fr-FR" i="1" u="sng" dirty="0" smtClean="0"/>
              <a:t>Objectifs:</a:t>
            </a:r>
          </a:p>
          <a:p>
            <a:r>
              <a:rPr lang="fr-FR" dirty="0" smtClean="0"/>
              <a:t>avoir un code plus prévisible</a:t>
            </a:r>
          </a:p>
          <a:p>
            <a:r>
              <a:rPr lang="fr-FR" dirty="0" smtClean="0"/>
              <a:t>réduire la charge mentale du développeur</a:t>
            </a:r>
          </a:p>
          <a:p>
            <a:r>
              <a:rPr lang="fr-FR" dirty="0" smtClean="0"/>
              <a:t>réduire le nombre de bugs</a:t>
            </a:r>
          </a:p>
          <a:p>
            <a:r>
              <a:rPr lang="fr-FR" dirty="0" smtClean="0"/>
              <a:t>éliminer plus facilement le code mort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11/10/2018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116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99476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Patterns d’arguments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412776"/>
            <a:ext cx="8229600" cy="5213176"/>
          </a:xfrm>
        </p:spPr>
        <p:txBody>
          <a:bodyPr>
            <a:normAutofit/>
          </a:bodyPr>
          <a:lstStyle/>
          <a:p>
            <a:r>
              <a:rPr lang="fr-FR" dirty="0" smtClean="0"/>
              <a:t>Objet paramétré</a:t>
            </a:r>
            <a:br>
              <a:rPr lang="fr-FR" dirty="0" smtClean="0"/>
            </a:br>
            <a:r>
              <a:rPr lang="fr-FR" dirty="0" smtClean="0"/>
              <a:t/>
            </a:r>
            <a:br>
              <a:rPr lang="fr-FR" dirty="0" smtClean="0"/>
            </a:br>
            <a:endParaRPr lang="fr-FR" dirty="0" smtClean="0"/>
          </a:p>
          <a:p>
            <a:endParaRPr lang="fr-FR" dirty="0" smtClean="0"/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>Recevoir et retourner un objet est </a:t>
            </a:r>
            <a:r>
              <a:rPr lang="fr-FR" dirty="0"/>
              <a:t>très utile :</a:t>
            </a:r>
          </a:p>
          <a:p>
            <a:pPr lvl="1"/>
            <a:r>
              <a:rPr lang="fr-FR" dirty="0"/>
              <a:t>plus besoin de retenir l’ordre des arguments</a:t>
            </a:r>
          </a:p>
          <a:p>
            <a:pPr lvl="1"/>
            <a:r>
              <a:rPr lang="fr-FR" dirty="0"/>
              <a:t>chaque paramètre peut être facultatif</a:t>
            </a:r>
          </a:p>
          <a:p>
            <a:pPr lvl="1"/>
            <a:r>
              <a:rPr lang="fr-FR" dirty="0"/>
              <a:t>on limite la quantité de variables à passer d’un point à un </a:t>
            </a:r>
            <a:r>
              <a:rPr lang="fr-FR" dirty="0" smtClean="0"/>
              <a:t>autre</a:t>
            </a:r>
          </a:p>
          <a:p>
            <a:pPr lvl="1"/>
            <a:r>
              <a:rPr lang="fr-FR" dirty="0" smtClean="0"/>
              <a:t>permet de retourner plusieurs variables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11/10/2018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117</a:t>
            </a:fld>
            <a:endParaRPr lang="fr-FR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3488" y="1988840"/>
            <a:ext cx="6677025" cy="2447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89110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Patterns d’arguments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412776"/>
            <a:ext cx="8229600" cy="5213176"/>
          </a:xfrm>
        </p:spPr>
        <p:txBody>
          <a:bodyPr>
            <a:normAutofit/>
          </a:bodyPr>
          <a:lstStyle/>
          <a:p>
            <a:r>
              <a:rPr lang="fr-FR" dirty="0" smtClean="0"/>
              <a:t>Arguments et paramètres obligatoires</a:t>
            </a:r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r>
              <a:rPr lang="fr-FR" dirty="0" smtClean="0"/>
              <a:t>Arguments calculés </a:t>
            </a:r>
            <a:r>
              <a:rPr lang="fr-FR" dirty="0" err="1" smtClean="0"/>
              <a:t>surchargeables</a:t>
            </a:r>
            <a:endParaRPr lang="fr-FR" dirty="0" smtClean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11/10/2018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118</a:t>
            </a:fld>
            <a:endParaRPr lang="fr-FR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788" y="1988840"/>
            <a:ext cx="8734425" cy="202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4663650"/>
            <a:ext cx="4676775" cy="170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60665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Patterns d’arguments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 smtClean="0"/>
              <a:t>Destructuring</a:t>
            </a:r>
            <a:r>
              <a:rPr lang="fr-FR" dirty="0" smtClean="0"/>
              <a:t> sur </a:t>
            </a:r>
            <a:r>
              <a:rPr lang="fr-FR" dirty="0" err="1" smtClean="0"/>
              <a:t>Array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11/10/2018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119</a:t>
            </a:fld>
            <a:endParaRPr lang="fr-FR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492896"/>
            <a:ext cx="2867025" cy="103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4653136"/>
            <a:ext cx="3705225" cy="1057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2454796"/>
            <a:ext cx="3533775" cy="107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4653136"/>
            <a:ext cx="4474096" cy="10397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27395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Versions d’</a:t>
            </a:r>
            <a:r>
              <a:rPr lang="fr-FR" dirty="0" err="1" smtClean="0"/>
              <a:t>ECMAScript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11/10/2018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12</a:t>
            </a:fld>
            <a:endParaRPr lang="fr-FR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484783"/>
            <a:ext cx="8964488" cy="24039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Espace réservé du contenu 2"/>
          <p:cNvSpPr>
            <a:spLocks noGrp="1"/>
          </p:cNvSpPr>
          <p:nvPr>
            <p:ph idx="1"/>
          </p:nvPr>
        </p:nvSpPr>
        <p:spPr>
          <a:xfrm>
            <a:off x="457200" y="4365104"/>
            <a:ext cx="8229600" cy="2111896"/>
          </a:xfrm>
        </p:spPr>
        <p:txBody>
          <a:bodyPr>
            <a:normAutofit/>
          </a:bodyPr>
          <a:lstStyle/>
          <a:p>
            <a:pPr marL="0" indent="0">
              <a:spcBef>
                <a:spcPts val="1800"/>
              </a:spcBef>
              <a:buNone/>
            </a:pPr>
            <a:r>
              <a:rPr lang="en-US" dirty="0" smtClean="0"/>
              <a:t>Un </a:t>
            </a:r>
            <a:r>
              <a:rPr lang="en-US" dirty="0" err="1" smtClean="0"/>
              <a:t>délai</a:t>
            </a:r>
            <a:r>
              <a:rPr lang="en-US" dirty="0" smtClean="0"/>
              <a:t> long entre draft initial et release </a:t>
            </a:r>
            <a:r>
              <a:rPr lang="en-US" dirty="0" err="1" smtClean="0"/>
              <a:t>implique</a:t>
            </a:r>
            <a:r>
              <a:rPr lang="en-US" dirty="0" smtClean="0"/>
              <a:t> beaucoup </a:t>
            </a:r>
            <a:r>
              <a:rPr lang="en-US" dirty="0" err="1" smtClean="0"/>
              <a:t>d’implémentations</a:t>
            </a:r>
            <a:r>
              <a:rPr lang="en-US" dirty="0" smtClean="0"/>
              <a:t> </a:t>
            </a:r>
            <a:r>
              <a:rPr lang="en-US" dirty="0" err="1" smtClean="0"/>
              <a:t>spécifiques</a:t>
            </a:r>
            <a:r>
              <a:rPr lang="en-US" dirty="0" smtClean="0"/>
              <a:t> par </a:t>
            </a:r>
            <a:r>
              <a:rPr lang="en-US" dirty="0" err="1" smtClean="0"/>
              <a:t>navigateur</a:t>
            </a:r>
            <a:endParaRPr lang="en-US" dirty="0" smtClean="0"/>
          </a:p>
          <a:p>
            <a:pPr marL="0" indent="0">
              <a:spcBef>
                <a:spcPts val="1800"/>
              </a:spcBef>
              <a:buNone/>
            </a:pPr>
            <a:r>
              <a:rPr lang="en-US" dirty="0" smtClean="0"/>
              <a:t>Le TC39 a </a:t>
            </a:r>
            <a:r>
              <a:rPr lang="en-US" dirty="0" err="1" smtClean="0"/>
              <a:t>donc</a:t>
            </a:r>
            <a:r>
              <a:rPr lang="en-US" dirty="0" smtClean="0"/>
              <a:t> </a:t>
            </a:r>
            <a:r>
              <a:rPr lang="en-US" dirty="0" err="1" smtClean="0"/>
              <a:t>décidé</a:t>
            </a:r>
            <a:r>
              <a:rPr lang="en-US" dirty="0" smtClean="0"/>
              <a:t> de passer à un </a:t>
            </a:r>
            <a:r>
              <a:rPr lang="en-US" dirty="0" err="1" smtClean="0"/>
              <a:t>rythme</a:t>
            </a:r>
            <a:r>
              <a:rPr lang="en-US" dirty="0" smtClean="0"/>
              <a:t> de release </a:t>
            </a:r>
            <a:r>
              <a:rPr lang="en-US" dirty="0" err="1" smtClean="0"/>
              <a:t>annuel</a:t>
            </a:r>
            <a:r>
              <a:rPr lang="en-US" dirty="0" smtClean="0"/>
              <a:t> à </a:t>
            </a:r>
            <a:r>
              <a:rPr lang="en-US" dirty="0" err="1" smtClean="0"/>
              <a:t>partir</a:t>
            </a:r>
            <a:r>
              <a:rPr lang="en-US" dirty="0" smtClean="0"/>
              <a:t> de ES6, </a:t>
            </a:r>
            <a:r>
              <a:rPr lang="en-US" dirty="0" err="1" smtClean="0"/>
              <a:t>renommé</a:t>
            </a:r>
            <a:r>
              <a:rPr lang="en-US" dirty="0" smtClean="0"/>
              <a:t> </a:t>
            </a:r>
            <a:r>
              <a:rPr lang="en-US" b="1" dirty="0" smtClean="0"/>
              <a:t>ES2015</a:t>
            </a:r>
            <a:endParaRPr lang="fr-FR" b="1" dirty="0" smtClean="0"/>
          </a:p>
        </p:txBody>
      </p:sp>
    </p:spTree>
    <p:extLst>
      <p:ext uri="{BB962C8B-B14F-4D97-AF65-F5344CB8AC3E}">
        <p14:creationId xmlns:p14="http://schemas.microsoft.com/office/powerpoint/2010/main" val="335275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API chaînables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 smtClean="0"/>
              <a:t>Une méthode chaînable retourne son propre contexte </a:t>
            </a:r>
            <a:r>
              <a:rPr lang="fr-FR" dirty="0"/>
              <a:t>d’exécution (</a:t>
            </a:r>
            <a:r>
              <a:rPr lang="fr-FR" dirty="0"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fr-FR" dirty="0" err="1"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fr-FR" dirty="0" smtClean="0"/>
              <a:t>) ou un </a:t>
            </a:r>
            <a:r>
              <a:rPr lang="fr-FR" dirty="0" smtClean="0"/>
              <a:t>objet du même type.</a:t>
            </a:r>
            <a:br>
              <a:rPr lang="fr-FR" dirty="0" smtClean="0"/>
            </a:br>
            <a:r>
              <a:rPr lang="fr-FR" sz="2000" i="1" dirty="0" smtClean="0">
                <a:solidFill>
                  <a:schemeClr val="bg1">
                    <a:lumMod val="50000"/>
                  </a:schemeClr>
                </a:solidFill>
              </a:rPr>
              <a:t>exemple: </a:t>
            </a:r>
            <a:r>
              <a:rPr lang="fr-FR" sz="2000" i="1" dirty="0" err="1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map</a:t>
            </a:r>
            <a:r>
              <a:rPr lang="fr-FR" sz="2000" i="1" dirty="0" smtClean="0">
                <a:solidFill>
                  <a:schemeClr val="bg1">
                    <a:lumMod val="50000"/>
                  </a:schemeClr>
                </a:solidFill>
              </a:rPr>
              <a:t> et </a:t>
            </a:r>
            <a:r>
              <a:rPr lang="fr-FR" sz="2000" i="1" dirty="0" err="1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filter</a:t>
            </a:r>
            <a:r>
              <a:rPr lang="fr-FR" sz="2000" i="1" dirty="0" smtClean="0">
                <a:solidFill>
                  <a:schemeClr val="bg1">
                    <a:lumMod val="50000"/>
                  </a:schemeClr>
                </a:solidFill>
              </a:rPr>
              <a:t> de </a:t>
            </a:r>
            <a:r>
              <a:rPr lang="fr-FR" sz="2000" i="1" dirty="0" err="1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Array.prototype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fr-FR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fr-FR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fr-FR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fr-FR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fr-FR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fr-FR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fr-FR" sz="2000" dirty="0" smtClean="0"/>
              <a:t>Les API chaînables apportent un confort à l’utilisation en réduisant des séquences d’instructions fonctionnelles à une seule expression. </a:t>
            </a:r>
            <a:br>
              <a:rPr lang="fr-FR" sz="2000" dirty="0" smtClean="0"/>
            </a:br>
            <a:r>
              <a:rPr lang="fr-FR" sz="2000" dirty="0" smtClean="0"/>
              <a:t>Elles ont fait le succès des </a:t>
            </a:r>
            <a:r>
              <a:rPr lang="fr-FR" sz="2000" dirty="0" err="1" smtClean="0"/>
              <a:t>libs</a:t>
            </a:r>
            <a:r>
              <a:rPr lang="fr-FR" sz="2000" dirty="0" smtClean="0"/>
              <a:t> JavaScript les plus populaires comme jQuery ou </a:t>
            </a:r>
            <a:r>
              <a:rPr lang="fr-FR" sz="2000" dirty="0" err="1" smtClean="0"/>
              <a:t>lodash</a:t>
            </a:r>
            <a:r>
              <a:rPr lang="fr-FR" sz="2000" dirty="0" smtClean="0"/>
              <a:t>.</a:t>
            </a:r>
            <a:endParaRPr lang="fr-FR" sz="200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11/10/2018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120</a:t>
            </a:fld>
            <a:endParaRPr lang="fr-FR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3068960"/>
            <a:ext cx="4572000" cy="199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ZoneTexte 7"/>
          <p:cNvSpPr txBox="1"/>
          <p:nvPr/>
        </p:nvSpPr>
        <p:spPr>
          <a:xfrm>
            <a:off x="7812360" y="611396"/>
            <a:ext cx="1008112" cy="36933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 smtClean="0"/>
              <a:t>Exo </a:t>
            </a:r>
            <a:r>
              <a:rPr lang="fr-FR" dirty="0" smtClean="0"/>
              <a:t>20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39663490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Composition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11/10/2018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121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81577300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Currying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11/10/2018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122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45681115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Récursion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11/10/2018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123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25187861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cap="none" dirty="0" err="1" smtClean="0"/>
              <a:t>Transpilation</a:t>
            </a:r>
            <a:endParaRPr lang="fr-FR" cap="none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D62F9-0BE4-42A7-AEA8-AECC42331A1B}" type="datetime1">
              <a:rPr lang="fr-FR" smtClean="0"/>
              <a:t>11/10/2018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124</a:t>
            </a:fld>
            <a:endParaRPr lang="fr-FR" dirty="0"/>
          </a:p>
        </p:txBody>
      </p:sp>
      <p:sp>
        <p:nvSpPr>
          <p:cNvPr id="8" name="Sous-titre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 smtClean="0"/>
              <a:t>Babel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93660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La nécessité d’une </a:t>
            </a:r>
            <a:r>
              <a:rPr lang="fr-FR" dirty="0" err="1" smtClean="0"/>
              <a:t>transpilation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 smtClean="0"/>
              <a:t>Transpileur</a:t>
            </a:r>
            <a:r>
              <a:rPr lang="fr-FR" dirty="0" smtClean="0"/>
              <a:t> = compilateur source à source opérant sur deux langages avec le même niveau d’abstraction</a:t>
            </a:r>
          </a:p>
          <a:p>
            <a:endParaRPr lang="fr-FR" dirty="0"/>
          </a:p>
          <a:p>
            <a:r>
              <a:rPr lang="fr-FR" u="sng" dirty="0" smtClean="0"/>
              <a:t>Objectif</a:t>
            </a:r>
            <a:r>
              <a:rPr lang="fr-FR" dirty="0" smtClean="0"/>
              <a:t>: réécrire le</a:t>
            </a:r>
            <a:br>
              <a:rPr lang="fr-FR" dirty="0" smtClean="0"/>
            </a:br>
            <a:r>
              <a:rPr lang="fr-FR" dirty="0" smtClean="0"/>
              <a:t>code JavaScript dans </a:t>
            </a:r>
            <a:br>
              <a:rPr lang="fr-FR" dirty="0" smtClean="0"/>
            </a:br>
            <a:r>
              <a:rPr lang="fr-FR" dirty="0" smtClean="0"/>
              <a:t>une version plus</a:t>
            </a:r>
            <a:br>
              <a:rPr lang="fr-FR" dirty="0" smtClean="0"/>
            </a:br>
            <a:r>
              <a:rPr lang="fr-FR" dirty="0" smtClean="0"/>
              <a:t>ancienne pour étendre </a:t>
            </a:r>
            <a:br>
              <a:rPr lang="fr-FR" dirty="0" smtClean="0"/>
            </a:br>
            <a:r>
              <a:rPr lang="fr-FR" dirty="0" smtClean="0"/>
              <a:t>le support navigateur.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11/10/2018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125</a:t>
            </a:fld>
            <a:endParaRPr lang="fr-FR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2706" y="2811163"/>
            <a:ext cx="4731538" cy="4018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Ellipse 6"/>
          <p:cNvSpPr/>
          <p:nvPr/>
        </p:nvSpPr>
        <p:spPr>
          <a:xfrm>
            <a:off x="4139952" y="3140967"/>
            <a:ext cx="648072" cy="3513957"/>
          </a:xfrm>
          <a:prstGeom prst="ellipse">
            <a:avLst/>
          </a:prstGeom>
          <a:solidFill>
            <a:schemeClr val="bg1">
              <a:alpha val="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62415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Babel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Le </a:t>
            </a:r>
            <a:r>
              <a:rPr lang="fr-FR" dirty="0" err="1" smtClean="0"/>
              <a:t>transpileur</a:t>
            </a:r>
            <a:r>
              <a:rPr lang="fr-FR" dirty="0" smtClean="0"/>
              <a:t> le plus populaire, initialement appelé 6to5</a:t>
            </a:r>
          </a:p>
          <a:p>
            <a:r>
              <a:rPr lang="fr-FR" dirty="0" smtClean="0"/>
              <a:t>Exemple de </a:t>
            </a:r>
            <a:r>
              <a:rPr lang="fr-FR" dirty="0" err="1" smtClean="0"/>
              <a:t>transpilation</a:t>
            </a:r>
            <a:r>
              <a:rPr lang="fr-FR" dirty="0" smtClean="0"/>
              <a:t> ES6 =&gt; ES5:</a:t>
            </a:r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pPr marL="0" indent="0">
              <a:buNone/>
            </a:pPr>
            <a:r>
              <a:rPr lang="fr-FR" dirty="0" smtClean="0"/>
              <a:t/>
            </a:r>
            <a:br>
              <a:rPr lang="fr-FR" dirty="0" smtClean="0"/>
            </a:br>
            <a:endParaRPr lang="fr-FR" dirty="0"/>
          </a:p>
          <a:p>
            <a:r>
              <a:rPr lang="fr-FR" dirty="0" smtClean="0"/>
              <a:t>Un plugin Babel existe pour chaque proposition du TC39</a:t>
            </a:r>
          </a:p>
          <a:p>
            <a:r>
              <a:rPr lang="fr-FR" dirty="0" smtClean="0"/>
              <a:t>Des </a:t>
            </a:r>
            <a:r>
              <a:rPr lang="fr-FR" dirty="0" err="1" smtClean="0"/>
              <a:t>presets</a:t>
            </a:r>
            <a:r>
              <a:rPr lang="fr-FR" dirty="0" smtClean="0"/>
              <a:t> de plugins existent pour chaque version d’ES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11/10/2018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126</a:t>
            </a:fld>
            <a:endParaRPr lang="fr-FR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2780928"/>
            <a:ext cx="9039546" cy="16353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AutoShape 5" descr="Babel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8" name="AutoShape 7" descr="Babel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9" name="AutoShape 9" descr="RÃ©sultat de recherche d'images pour &quot;babel logo&quot;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208" y="465138"/>
            <a:ext cx="2505472" cy="978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34220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5 étapes pour une proposition du TC39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0: </a:t>
            </a:r>
            <a:r>
              <a:rPr lang="fr-FR" dirty="0" err="1" smtClean="0"/>
              <a:t>Strawman</a:t>
            </a:r>
            <a:r>
              <a:rPr lang="fr-FR" dirty="0" smtClean="0"/>
              <a:t> – </a:t>
            </a:r>
            <a:r>
              <a:rPr lang="fr-FR" sz="2000" dirty="0" smtClean="0"/>
              <a:t>suggestion d’un besoin, appel à idées</a:t>
            </a:r>
          </a:p>
          <a:p>
            <a:r>
              <a:rPr lang="fr-FR" dirty="0" smtClean="0"/>
              <a:t>1: </a:t>
            </a:r>
            <a:r>
              <a:rPr lang="fr-FR" dirty="0" err="1" smtClean="0"/>
              <a:t>Proposal</a:t>
            </a:r>
            <a:r>
              <a:rPr lang="fr-FR" dirty="0" smtClean="0"/>
              <a:t> – </a:t>
            </a:r>
            <a:r>
              <a:rPr lang="fr-FR" sz="2000" dirty="0" smtClean="0"/>
              <a:t>ébauche de solution, premiers </a:t>
            </a:r>
            <a:r>
              <a:rPr lang="fr-FR" sz="2000" dirty="0" err="1" smtClean="0"/>
              <a:t>polyfills</a:t>
            </a:r>
            <a:r>
              <a:rPr lang="fr-FR" sz="2000" dirty="0" smtClean="0"/>
              <a:t>/démos</a:t>
            </a:r>
          </a:p>
          <a:p>
            <a:r>
              <a:rPr lang="fr-FR" dirty="0" smtClean="0"/>
              <a:t>2: </a:t>
            </a:r>
            <a:r>
              <a:rPr lang="fr-FR" dirty="0" err="1" smtClean="0"/>
              <a:t>Draft</a:t>
            </a:r>
            <a:r>
              <a:rPr lang="fr-FR" dirty="0" smtClean="0"/>
              <a:t> – </a:t>
            </a:r>
            <a:r>
              <a:rPr lang="fr-FR" sz="2000" dirty="0" smtClean="0"/>
              <a:t>décrit précisément la syntaxe/API</a:t>
            </a:r>
          </a:p>
          <a:p>
            <a:r>
              <a:rPr lang="fr-FR" dirty="0" smtClean="0"/>
              <a:t>3: Candidate </a:t>
            </a:r>
            <a:r>
              <a:rPr lang="fr-FR" dirty="0"/>
              <a:t>– </a:t>
            </a:r>
            <a:r>
              <a:rPr lang="fr-FR" sz="2000" dirty="0" smtClean="0"/>
              <a:t>signé par tout le comité, appel à implémentations</a:t>
            </a:r>
          </a:p>
          <a:p>
            <a:r>
              <a:rPr lang="fr-FR" dirty="0" smtClean="0"/>
              <a:t>4: </a:t>
            </a:r>
            <a:r>
              <a:rPr lang="fr-FR" dirty="0" err="1" smtClean="0"/>
              <a:t>Finished</a:t>
            </a:r>
            <a:r>
              <a:rPr lang="fr-FR" dirty="0" smtClean="0"/>
              <a:t> </a:t>
            </a:r>
            <a:r>
              <a:rPr lang="fr-FR" dirty="0"/>
              <a:t>– </a:t>
            </a:r>
            <a:r>
              <a:rPr lang="fr-FR" sz="2000" dirty="0" smtClean="0"/>
              <a:t>prêt pour être inclus dans la prochaine version d’ES</a:t>
            </a:r>
            <a:endParaRPr lang="fr-FR" sz="2000" dirty="0"/>
          </a:p>
          <a:p>
            <a:endParaRPr lang="fr-FR" sz="200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11/10/2018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127</a:t>
            </a:fld>
            <a:endParaRPr lang="fr-FR" dirty="0"/>
          </a:p>
        </p:txBody>
      </p:sp>
      <p:sp>
        <p:nvSpPr>
          <p:cNvPr id="7" name="Ellipse 6"/>
          <p:cNvSpPr/>
          <p:nvPr/>
        </p:nvSpPr>
        <p:spPr>
          <a:xfrm>
            <a:off x="4860032" y="1988840"/>
            <a:ext cx="3168352" cy="575496"/>
          </a:xfrm>
          <a:prstGeom prst="ellipse">
            <a:avLst/>
          </a:prstGeom>
          <a:solidFill>
            <a:srgbClr val="FFFF00">
              <a:alpha val="22000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9" name="Connecteur droit avec flèche 8"/>
          <p:cNvCxnSpPr>
            <a:stCxn id="7" idx="4"/>
            <a:endCxn id="10" idx="0"/>
          </p:cNvCxnSpPr>
          <p:nvPr/>
        </p:nvCxnSpPr>
        <p:spPr>
          <a:xfrm flipH="1">
            <a:off x="4608004" y="2564336"/>
            <a:ext cx="1836204" cy="180076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" name="ZoneTexte 9"/>
          <p:cNvSpPr txBox="1"/>
          <p:nvPr/>
        </p:nvSpPr>
        <p:spPr>
          <a:xfrm>
            <a:off x="899592" y="4365104"/>
            <a:ext cx="7416824" cy="215710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lIns="180000" tIns="108000" rIns="180000" bIns="108000" rtlCol="0">
            <a:spAutoFit/>
          </a:bodyPr>
          <a:lstStyle/>
          <a:p>
            <a:pPr algn="ctr"/>
            <a:r>
              <a:rPr lang="fr-FR" dirty="0" smtClean="0"/>
              <a:t>= premiers plugins Babel</a:t>
            </a:r>
          </a:p>
          <a:p>
            <a:endParaRPr lang="fr-FR" dirty="0"/>
          </a:p>
          <a:p>
            <a:r>
              <a:rPr lang="fr-FR" dirty="0" smtClean="0"/>
              <a:t>Presque toutes les propositions du TC39 sont utilisables par les développeurs sans attendre leur standardisation.</a:t>
            </a:r>
          </a:p>
          <a:p>
            <a:r>
              <a:rPr lang="fr-FR" dirty="0" smtClean="0"/>
              <a:t>Une aubaine mais aussi un facteur de risque.</a:t>
            </a:r>
            <a:br>
              <a:rPr lang="fr-FR" dirty="0" smtClean="0"/>
            </a:br>
            <a:r>
              <a:rPr lang="fr-FR" dirty="0" smtClean="0"/>
              <a:t/>
            </a:r>
            <a:br>
              <a:rPr lang="fr-FR" dirty="0" smtClean="0"/>
            </a:br>
            <a:r>
              <a:rPr lang="fr-FR" b="1" u="sng" dirty="0" smtClean="0"/>
              <a:t>Recommandé</a:t>
            </a:r>
            <a:r>
              <a:rPr lang="fr-FR" dirty="0" smtClean="0"/>
              <a:t>: attendre au mois le stage </a:t>
            </a:r>
            <a:r>
              <a:rPr lang="fr-FR" b="1" dirty="0" smtClean="0"/>
              <a:t>3</a:t>
            </a:r>
            <a:r>
              <a:rPr lang="fr-FR" dirty="0" smtClean="0"/>
              <a:t> pour utiliser en projet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92529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@</a:t>
            </a:r>
            <a:r>
              <a:rPr lang="fr-FR" dirty="0" err="1" smtClean="0"/>
              <a:t>babel</a:t>
            </a:r>
            <a:r>
              <a:rPr lang="fr-FR" dirty="0" smtClean="0"/>
              <a:t>/</a:t>
            </a:r>
            <a:r>
              <a:rPr lang="fr-FR" dirty="0" err="1" smtClean="0"/>
              <a:t>preset-env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Applique uniquement les transformations requises selon le panel de navigateurs </a:t>
            </a:r>
            <a:r>
              <a:rPr lang="fr-FR" dirty="0"/>
              <a:t>à supporter: </a:t>
            </a:r>
            <a:r>
              <a:rPr lang="fr-FR" dirty="0">
                <a:hlinkClick r:id="rId2"/>
              </a:rPr>
              <a:t>http://browserl.ist/</a:t>
            </a:r>
            <a:endParaRPr lang="fr-FR" dirty="0" smtClean="0"/>
          </a:p>
          <a:p>
            <a:endParaRPr lang="fr-FR" dirty="0"/>
          </a:p>
          <a:p>
            <a:pPr marL="0" indent="0">
              <a:buNone/>
            </a:pPr>
            <a:r>
              <a:rPr lang="fr-FR" i="1" dirty="0" err="1" smtClean="0">
                <a:cs typeface="Consolas" panose="020B0609020204030204" pitchFamily="49" charset="0"/>
              </a:rPr>
              <a:t>package.json</a:t>
            </a:r>
            <a:r>
              <a:rPr lang="fr-FR" i="1" dirty="0" smtClean="0">
                <a:cs typeface="Consolas" panose="020B0609020204030204" pitchFamily="49" charset="0"/>
              </a:rPr>
              <a:t>:</a:t>
            </a:r>
          </a:p>
          <a:p>
            <a:pPr marL="0" indent="0">
              <a:buNone/>
            </a:pPr>
            <a:r>
              <a:rPr lang="fr-FR" dirty="0"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dirty="0" err="1">
                <a:latin typeface="Consolas" panose="020B0609020204030204" pitchFamily="49" charset="0"/>
                <a:cs typeface="Consolas" panose="020B0609020204030204" pitchFamily="49" charset="0"/>
              </a:rPr>
              <a:t>browserslist</a:t>
            </a:r>
            <a:r>
              <a:rPr lang="fr-FR" dirty="0">
                <a:latin typeface="Consolas" panose="020B0609020204030204" pitchFamily="49" charset="0"/>
                <a:cs typeface="Consolas" panose="020B0609020204030204" pitchFamily="49" charset="0"/>
              </a:rPr>
              <a:t>": "&gt; 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1%, </a:t>
            </a:r>
            <a:r>
              <a:rPr lang="fr-FR" dirty="0">
                <a:latin typeface="Consolas" panose="020B0609020204030204" pitchFamily="49" charset="0"/>
                <a:cs typeface="Consolas" panose="020B0609020204030204" pitchFamily="49" charset="0"/>
              </a:rPr>
              <a:t>not </a:t>
            </a:r>
            <a:r>
              <a:rPr lang="fr-FR" dirty="0" err="1">
                <a:latin typeface="Consolas" panose="020B0609020204030204" pitchFamily="49" charset="0"/>
                <a:cs typeface="Consolas" panose="020B0609020204030204" pitchFamily="49" charset="0"/>
              </a:rPr>
              <a:t>dead</a:t>
            </a:r>
            <a:r>
              <a:rPr lang="fr-FR" dirty="0"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endParaRPr lang="fr-FR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r>
              <a:rPr lang="fr-FR" u="sng" dirty="0" smtClean="0"/>
              <a:t>Exemples de </a:t>
            </a:r>
            <a:r>
              <a:rPr lang="fr-FR" u="sng" dirty="0" err="1" smtClean="0"/>
              <a:t>queries</a:t>
            </a:r>
            <a:r>
              <a:rPr lang="fr-FR" u="sng" dirty="0" smtClean="0"/>
              <a:t> </a:t>
            </a:r>
            <a:r>
              <a:rPr lang="fr-FR" u="sng" dirty="0" err="1" smtClean="0"/>
              <a:t>browserslist</a:t>
            </a:r>
            <a:r>
              <a:rPr lang="fr-FR" u="sng" dirty="0" smtClean="0"/>
              <a:t>:</a:t>
            </a:r>
          </a:p>
          <a:p>
            <a:r>
              <a:rPr lang="fr-FR" sz="20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ie</a:t>
            </a:r>
            <a:r>
              <a:rPr lang="fr-FR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6-8, Firefox &gt;= 30, last 5 Chrome versions </a:t>
            </a:r>
          </a:p>
          <a:p>
            <a:r>
              <a:rPr lang="fr-FR" sz="20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cover</a:t>
            </a:r>
            <a:r>
              <a:rPr lang="fr-FR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95% in US, </a:t>
            </a:r>
            <a:r>
              <a:rPr lang="fr-FR" sz="20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cover</a:t>
            </a:r>
            <a:r>
              <a:rPr lang="fr-FR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99% in </a:t>
            </a:r>
            <a:r>
              <a:rPr lang="fr-FR" sz="20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my</a:t>
            </a:r>
            <a:r>
              <a:rPr lang="fr-FR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20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stats</a:t>
            </a:r>
            <a:endParaRPr lang="fr-FR" sz="20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r-FR" sz="20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extends</a:t>
            </a:r>
            <a:r>
              <a:rPr lang="fr-FR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20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browserslist</a:t>
            </a:r>
            <a:r>
              <a:rPr lang="fr-FR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-config-</a:t>
            </a:r>
            <a:r>
              <a:rPr lang="fr-FR" sz="20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worldline</a:t>
            </a:r>
            <a:endParaRPr lang="fr-FR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r-FR" sz="2000" dirty="0">
                <a:latin typeface="Consolas" panose="020B0609020204030204" pitchFamily="49" charset="0"/>
                <a:cs typeface="Consolas" panose="020B0609020204030204" pitchFamily="49" charset="0"/>
              </a:rPr>
              <a:t>d</a:t>
            </a:r>
            <a:r>
              <a:rPr lang="fr-FR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efaults 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cs typeface="Consolas" panose="020B0609020204030204" pitchFamily="49" charset="0"/>
              </a:rPr>
              <a:t>(&gt; 0.5%, last 2 versions, Firefox ESR, not dead)</a:t>
            </a:r>
            <a:endParaRPr lang="fr-FR" sz="2000" dirty="0" smtClean="0">
              <a:solidFill>
                <a:schemeClr val="bg1">
                  <a:lumMod val="50000"/>
                </a:schemeClr>
              </a:solidFill>
              <a:cs typeface="Consolas" panose="020B0609020204030204" pitchFamily="49" charset="0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11/10/2018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128</a:t>
            </a:fld>
            <a:endParaRPr lang="fr-FR" dirty="0"/>
          </a:p>
        </p:txBody>
      </p:sp>
      <p:sp>
        <p:nvSpPr>
          <p:cNvPr id="7" name="AutoShape 5" descr="Babel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8" name="AutoShape 7" descr="Babel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9" name="AutoShape 9" descr="RÃ©sultat de recherche d'images pour &quot;babel logo&quot;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14411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Transpiler</a:t>
            </a:r>
            <a:r>
              <a:rPr lang="fr-FR" dirty="0" smtClean="0"/>
              <a:t> ou pas ?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67544" y="1484784"/>
            <a:ext cx="8533189" cy="2740023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fr-FR" dirty="0" smtClean="0"/>
              <a:t>La </a:t>
            </a:r>
            <a:r>
              <a:rPr lang="fr-FR" dirty="0" err="1" smtClean="0"/>
              <a:t>transpilation</a:t>
            </a:r>
            <a:r>
              <a:rPr lang="fr-FR" dirty="0" smtClean="0"/>
              <a:t> permet au développeur de s’abstraire de la majorité des problèmes de support navigateur.</a:t>
            </a:r>
            <a:br>
              <a:rPr lang="fr-FR" dirty="0" smtClean="0"/>
            </a:br>
            <a:r>
              <a:rPr lang="fr-FR" dirty="0" smtClean="0"/>
              <a:t>Plus besoin de retenir quelle </a:t>
            </a:r>
            <a:r>
              <a:rPr lang="fr-FR" dirty="0" err="1" smtClean="0"/>
              <a:t>feature</a:t>
            </a:r>
            <a:r>
              <a:rPr lang="fr-FR" dirty="0" smtClean="0"/>
              <a:t> vient de quelle version.</a:t>
            </a:r>
          </a:p>
          <a:p>
            <a:pPr>
              <a:spcBef>
                <a:spcPts val="1200"/>
              </a:spcBef>
            </a:pPr>
            <a:r>
              <a:rPr lang="fr-FR" dirty="0" smtClean="0"/>
              <a:t>Elle introduit une étape de compilation, de nombreuses dépendances, quelques facteurs de risque, et une perte de proximité entre le code écrit et celui exécuté.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11/10/2018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129</a:t>
            </a:fld>
            <a:endParaRPr lang="fr-FR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1700808"/>
            <a:ext cx="604838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2924944"/>
            <a:ext cx="552450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ZoneTexte 7"/>
          <p:cNvSpPr txBox="1"/>
          <p:nvPr/>
        </p:nvSpPr>
        <p:spPr>
          <a:xfrm>
            <a:off x="142326" y="4224807"/>
            <a:ext cx="8894170" cy="237254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lIns="180000" tIns="108000" rIns="180000" bIns="108000" rtlCol="0">
            <a:spAutoFit/>
          </a:bodyPr>
          <a:lstStyle/>
          <a:p>
            <a:pPr>
              <a:spcAft>
                <a:spcPts val="600"/>
              </a:spcAft>
            </a:pPr>
            <a:r>
              <a:rPr lang="fr-FR" sz="2000" b="1" u="sng" dirty="0"/>
              <a:t>Recommandé: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fr-FR" sz="2000" dirty="0" err="1"/>
              <a:t>Transpiler</a:t>
            </a:r>
            <a:r>
              <a:rPr lang="fr-FR" sz="2000" dirty="0"/>
              <a:t> au minimum en mode développement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fr-FR" sz="2000" dirty="0"/>
              <a:t>Utiliser </a:t>
            </a:r>
            <a:r>
              <a:rPr lang="fr-FR" sz="2000" dirty="0" err="1"/>
              <a:t>preset-env</a:t>
            </a:r>
            <a:r>
              <a:rPr lang="fr-FR" sz="2000" dirty="0"/>
              <a:t> pour réduire le scope de </a:t>
            </a:r>
            <a:r>
              <a:rPr lang="fr-FR" sz="2000" dirty="0" err="1"/>
              <a:t>transpilation</a:t>
            </a:r>
            <a:endParaRPr lang="fr-FR" sz="2000" dirty="0"/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fr-FR" sz="2000" dirty="0"/>
              <a:t>Intégrer la </a:t>
            </a:r>
            <a:r>
              <a:rPr lang="fr-FR" sz="2000" dirty="0" err="1"/>
              <a:t>transpilation</a:t>
            </a:r>
            <a:r>
              <a:rPr lang="fr-FR" sz="2000" dirty="0"/>
              <a:t> aux autres </a:t>
            </a:r>
            <a:r>
              <a:rPr lang="fr-FR" sz="2000" dirty="0" err="1"/>
              <a:t>process</a:t>
            </a:r>
            <a:r>
              <a:rPr lang="fr-FR" sz="2000" dirty="0"/>
              <a:t> de </a:t>
            </a:r>
            <a:r>
              <a:rPr lang="fr-FR" sz="2000" dirty="0" err="1"/>
              <a:t>build</a:t>
            </a:r>
            <a:r>
              <a:rPr lang="fr-FR" sz="2000" dirty="0"/>
              <a:t> </a:t>
            </a:r>
            <a:r>
              <a:rPr lang="fr-FR" sz="2000" dirty="0" smtClean="0"/>
              <a:t>existants</a:t>
            </a:r>
            <a:br>
              <a:rPr lang="fr-FR" sz="2000" dirty="0" smtClean="0"/>
            </a:br>
            <a:r>
              <a:rPr lang="fr-FR" sz="2000" dirty="0" smtClean="0"/>
              <a:t> (</a:t>
            </a:r>
            <a:r>
              <a:rPr lang="fr-FR" sz="2000" dirty="0"/>
              <a:t>linters, </a:t>
            </a:r>
            <a:r>
              <a:rPr lang="fr-FR" sz="2000" dirty="0" err="1"/>
              <a:t>bundlers</a:t>
            </a:r>
            <a:r>
              <a:rPr lang="fr-FR" sz="2000" dirty="0"/>
              <a:t>, </a:t>
            </a:r>
            <a:r>
              <a:rPr lang="fr-FR" sz="2000" dirty="0" err="1"/>
              <a:t>minification</a:t>
            </a:r>
            <a:r>
              <a:rPr lang="fr-FR" sz="2000" dirty="0" smtClean="0"/>
              <a:t>…)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fr-FR" sz="2000" dirty="0" smtClean="0"/>
              <a:t>Utiliser les source </a:t>
            </a:r>
            <a:r>
              <a:rPr lang="fr-FR" sz="2000" dirty="0" err="1" smtClean="0"/>
              <a:t>maps</a:t>
            </a:r>
            <a:r>
              <a:rPr lang="fr-FR" sz="2000" dirty="0" smtClean="0"/>
              <a:t> avec son débogueur</a:t>
            </a:r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2807533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Releases annuelles d’</a:t>
            </a:r>
            <a:r>
              <a:rPr lang="fr-FR" dirty="0" err="1" smtClean="0"/>
              <a:t>ECMAScript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800"/>
              </a:spcBef>
            </a:pPr>
            <a:r>
              <a:rPr lang="fr-FR" dirty="0" smtClean="0"/>
              <a:t>ES2015 </a:t>
            </a:r>
            <a:r>
              <a:rPr lang="fr-FR" i="1" dirty="0" smtClean="0"/>
              <a:t>alias </a:t>
            </a:r>
            <a:r>
              <a:rPr lang="fr-FR" dirty="0" smtClean="0"/>
              <a:t>ES6</a:t>
            </a:r>
            <a:r>
              <a:rPr lang="fr-FR" i="1" dirty="0" smtClean="0"/>
              <a:t> </a:t>
            </a:r>
            <a:r>
              <a:rPr lang="fr-FR" dirty="0" smtClean="0"/>
              <a:t>-  juin 2015 ; </a:t>
            </a:r>
            <a:r>
              <a:rPr lang="fr-FR" b="1" dirty="0" smtClean="0"/>
              <a:t>évolution</a:t>
            </a:r>
            <a:r>
              <a:rPr lang="fr-FR" dirty="0" smtClean="0"/>
              <a:t> </a:t>
            </a:r>
            <a:r>
              <a:rPr lang="fr-FR" b="1" dirty="0" smtClean="0"/>
              <a:t>majeure</a:t>
            </a:r>
          </a:p>
          <a:p>
            <a:pPr>
              <a:spcBef>
                <a:spcPts val="1800"/>
              </a:spcBef>
            </a:pPr>
            <a:r>
              <a:rPr lang="fr-FR" dirty="0" smtClean="0"/>
              <a:t>ES2016 - juin 2016: 2 nouvelles </a:t>
            </a:r>
            <a:r>
              <a:rPr lang="fr-FR" dirty="0" err="1" smtClean="0"/>
              <a:t>features</a:t>
            </a:r>
            <a:endParaRPr lang="fr-FR" dirty="0" smtClean="0"/>
          </a:p>
          <a:p>
            <a:pPr lvl="1">
              <a:spcBef>
                <a:spcPts val="1800"/>
              </a:spcBef>
            </a:pPr>
            <a:r>
              <a:rPr lang="fr-FR" dirty="0" err="1" smtClean="0"/>
              <a:t>Array.prototype.includes</a:t>
            </a:r>
            <a:r>
              <a:rPr lang="fr-FR" dirty="0" smtClean="0"/>
              <a:t> </a:t>
            </a:r>
            <a:br>
              <a:rPr lang="fr-FR" dirty="0" smtClean="0"/>
            </a:br>
            <a:r>
              <a:rPr lang="fr-F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[1,2,3].</a:t>
            </a:r>
            <a:r>
              <a:rPr lang="fr-FR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includes</a:t>
            </a:r>
            <a:r>
              <a:rPr lang="fr-F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(2) === </a:t>
            </a:r>
            <a:r>
              <a:rPr lang="fr-FR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endParaRPr lang="fr-FR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>
              <a:spcBef>
                <a:spcPts val="1800"/>
              </a:spcBef>
            </a:pPr>
            <a:r>
              <a:rPr lang="fr-FR" dirty="0" smtClean="0"/>
              <a:t>Opérateur exponentiel</a:t>
            </a:r>
            <a:br>
              <a:rPr lang="fr-FR" dirty="0" smtClean="0"/>
            </a:br>
            <a:r>
              <a:rPr lang="fr-F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3**2 === 9</a:t>
            </a:r>
          </a:p>
          <a:p>
            <a:pPr>
              <a:spcBef>
                <a:spcPts val="1800"/>
              </a:spcBef>
            </a:pPr>
            <a:r>
              <a:rPr lang="fr-FR" dirty="0" smtClean="0"/>
              <a:t>ES2017 - </a:t>
            </a:r>
            <a:r>
              <a:rPr lang="fr-FR" dirty="0"/>
              <a:t>juin </a:t>
            </a:r>
            <a:r>
              <a:rPr lang="fr-FR" dirty="0" smtClean="0"/>
              <a:t>2017: 5 </a:t>
            </a:r>
            <a:r>
              <a:rPr lang="fr-FR" dirty="0" err="1" smtClean="0"/>
              <a:t>features</a:t>
            </a:r>
            <a:r>
              <a:rPr lang="fr-FR" dirty="0" smtClean="0"/>
              <a:t> principales</a:t>
            </a:r>
          </a:p>
          <a:p>
            <a:pPr>
              <a:spcBef>
                <a:spcPts val="1800"/>
              </a:spcBef>
            </a:pPr>
            <a:r>
              <a:rPr lang="fr-FR" dirty="0" smtClean="0"/>
              <a:t>ES2018 - juin 2018: 3 </a:t>
            </a:r>
            <a:r>
              <a:rPr lang="fr-FR" dirty="0" err="1"/>
              <a:t>features</a:t>
            </a:r>
            <a:r>
              <a:rPr lang="fr-FR" dirty="0"/>
              <a:t> principales</a:t>
            </a:r>
          </a:p>
          <a:p>
            <a:pPr>
              <a:spcBef>
                <a:spcPts val="1800"/>
              </a:spcBef>
            </a:pPr>
            <a:endParaRPr lang="fr-FR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11/10/2018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18321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En bref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800"/>
              </a:spcBef>
            </a:pPr>
            <a:r>
              <a:rPr lang="fr-FR" dirty="0" smtClean="0"/>
              <a:t>Vous pouvez utiliser toutes les dernières </a:t>
            </a:r>
            <a:r>
              <a:rPr lang="fr-FR" dirty="0" err="1" smtClean="0"/>
              <a:t>features</a:t>
            </a:r>
            <a:r>
              <a:rPr lang="fr-FR" dirty="0" smtClean="0"/>
              <a:t> de JavaScript sans vous soucier du support avec </a:t>
            </a:r>
            <a:r>
              <a:rPr lang="fr-FR" dirty="0" err="1" smtClean="0"/>
              <a:t>preset-env</a:t>
            </a:r>
            <a:endParaRPr lang="fr-FR" dirty="0" smtClean="0"/>
          </a:p>
          <a:p>
            <a:pPr>
              <a:spcBef>
                <a:spcPts val="1800"/>
              </a:spcBef>
            </a:pPr>
            <a:r>
              <a:rPr lang="fr-FR" dirty="0" smtClean="0"/>
              <a:t>Il est recommandé toutefois de vérifier que la </a:t>
            </a:r>
            <a:r>
              <a:rPr lang="fr-FR" dirty="0" err="1" smtClean="0"/>
              <a:t>feature</a:t>
            </a:r>
            <a:r>
              <a:rPr lang="fr-FR" dirty="0" smtClean="0"/>
              <a:t> est au moins à l’étape 3 : Candidate pour le TC39</a:t>
            </a:r>
          </a:p>
          <a:p>
            <a:pPr>
              <a:spcBef>
                <a:spcPts val="1800"/>
              </a:spcBef>
            </a:pPr>
            <a:r>
              <a:rPr lang="fr-FR" dirty="0" smtClean="0"/>
              <a:t>La </a:t>
            </a:r>
            <a:r>
              <a:rPr lang="fr-FR" dirty="0" err="1" smtClean="0"/>
              <a:t>transpilation</a:t>
            </a:r>
            <a:r>
              <a:rPr lang="fr-FR" dirty="0" smtClean="0"/>
              <a:t> n’est pas une solution miracle: certaines nouveautés ne peuvent pas être réécrites en ES5, ou bien fonctionnent dans un mode dégradé. </a:t>
            </a:r>
          </a:p>
          <a:p>
            <a:pPr>
              <a:spcBef>
                <a:spcPts val="1800"/>
              </a:spcBef>
            </a:pPr>
            <a:r>
              <a:rPr lang="fr-FR" dirty="0" smtClean="0"/>
              <a:t>Lisez la doc de tous les plugins Babel que vous utilisez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11/10/2018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130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80505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cap="none" dirty="0" smtClean="0"/>
              <a:t>Surcouches à JavaScript</a:t>
            </a:r>
            <a:endParaRPr lang="fr-FR" cap="none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 err="1" smtClean="0"/>
              <a:t>Transpilations</a:t>
            </a:r>
            <a:r>
              <a:rPr lang="fr-FR" dirty="0" smtClean="0"/>
              <a:t> hors </a:t>
            </a:r>
            <a:r>
              <a:rPr lang="fr-FR" dirty="0" err="1" smtClean="0"/>
              <a:t>ECMAScript</a:t>
            </a:r>
            <a:r>
              <a:rPr lang="fr-FR" dirty="0" smtClean="0"/>
              <a:t> / TC39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853A5-69BC-4513-9004-6ED4EC9F3CD5}" type="datetime1">
              <a:rPr lang="fr-FR" smtClean="0"/>
              <a:t>11/10/2018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131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03990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TypeScript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200"/>
              </a:spcBef>
            </a:pPr>
            <a:r>
              <a:rPr lang="fr-FR" sz="2000" dirty="0" smtClean="0"/>
              <a:t>Développé par Microsoft, publié en février 2012</a:t>
            </a:r>
          </a:p>
          <a:p>
            <a:pPr>
              <a:spcBef>
                <a:spcPts val="1200"/>
              </a:spcBef>
            </a:pPr>
            <a:r>
              <a:rPr lang="fr-FR" sz="2000" dirty="0" smtClean="0"/>
              <a:t>Version actuelle: 3.0</a:t>
            </a:r>
          </a:p>
          <a:p>
            <a:pPr>
              <a:spcBef>
                <a:spcPts val="1200"/>
              </a:spcBef>
            </a:pPr>
            <a:r>
              <a:rPr lang="fr-FR" sz="2000" dirty="0" smtClean="0"/>
              <a:t>Deux </a:t>
            </a:r>
            <a:r>
              <a:rPr lang="fr-FR" sz="2000" dirty="0" err="1" smtClean="0"/>
              <a:t>transpileurs</a:t>
            </a:r>
            <a:r>
              <a:rPr lang="fr-FR" sz="2000" dirty="0" smtClean="0"/>
              <a:t> existants: </a:t>
            </a:r>
            <a:r>
              <a:rPr lang="fr-FR" sz="2000" dirty="0" err="1" smtClean="0"/>
              <a:t>tsc</a:t>
            </a:r>
            <a:r>
              <a:rPr lang="fr-FR" sz="2000" dirty="0" smtClean="0"/>
              <a:t> (officiel) et Babel</a:t>
            </a:r>
          </a:p>
          <a:p>
            <a:pPr>
              <a:spcBef>
                <a:spcPts val="1200"/>
              </a:spcBef>
            </a:pPr>
            <a:r>
              <a:rPr lang="fr-FR" sz="2000" dirty="0" smtClean="0"/>
              <a:t>Surcouche de la spécification ES2015</a:t>
            </a:r>
          </a:p>
          <a:p>
            <a:pPr>
              <a:spcBef>
                <a:spcPts val="1200"/>
              </a:spcBef>
            </a:pPr>
            <a:r>
              <a:rPr lang="fr-FR" sz="2000" dirty="0" smtClean="0"/>
              <a:t>Apporte un </a:t>
            </a:r>
            <a:r>
              <a:rPr lang="fr-FR" sz="2000" b="1" dirty="0" smtClean="0"/>
              <a:t>typage statique optionnel </a:t>
            </a:r>
            <a:r>
              <a:rPr lang="fr-FR" sz="2000" dirty="0" smtClean="0"/>
              <a:t>aux vars/fonctions</a:t>
            </a:r>
          </a:p>
          <a:p>
            <a:pPr>
              <a:spcBef>
                <a:spcPts val="1200"/>
              </a:spcBef>
            </a:pPr>
            <a:r>
              <a:rPr lang="fr-FR" sz="2000" dirty="0" smtClean="0"/>
              <a:t>Autres </a:t>
            </a:r>
            <a:r>
              <a:rPr lang="fr-FR" sz="2000" dirty="0" err="1" smtClean="0"/>
              <a:t>features</a:t>
            </a:r>
            <a:r>
              <a:rPr lang="fr-FR" sz="2000" dirty="0" smtClean="0"/>
              <a:t> principales: </a:t>
            </a:r>
            <a:br>
              <a:rPr lang="fr-FR" sz="2000" dirty="0" smtClean="0"/>
            </a:br>
            <a:r>
              <a:rPr lang="fr-FR" sz="2000" dirty="0" smtClean="0"/>
              <a:t>interfaces, décorateurs, classes abstraites, énumérations</a:t>
            </a:r>
          </a:p>
          <a:p>
            <a:pPr>
              <a:spcBef>
                <a:spcPts val="1200"/>
              </a:spcBef>
            </a:pPr>
            <a:r>
              <a:rPr lang="fr-FR" sz="2000" dirty="0" smtClean="0"/>
              <a:t>Les définitions de types (fichiers </a:t>
            </a:r>
            <a:r>
              <a:rPr lang="fr-FR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20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d.ts</a:t>
            </a:r>
            <a:r>
              <a:rPr lang="fr-FR" sz="2000" dirty="0" smtClean="0"/>
              <a:t>) peuvent être exploitées pour valider un code même sans TypeScript</a:t>
            </a:r>
          </a:p>
          <a:p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11/10/2018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132</a:t>
            </a:fld>
            <a:endParaRPr lang="fr-FR" dirty="0"/>
          </a:p>
        </p:txBody>
      </p:sp>
      <p:sp>
        <p:nvSpPr>
          <p:cNvPr id="7" name="AutoShape 2" descr="RÃ©sultat de recherche d'images pour &quot;typescript logo&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0392" y="620688"/>
            <a:ext cx="7620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ZoneTexte 7"/>
          <p:cNvSpPr txBox="1"/>
          <p:nvPr/>
        </p:nvSpPr>
        <p:spPr>
          <a:xfrm>
            <a:off x="528922" y="5589240"/>
            <a:ext cx="7941840" cy="95410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sz="2000" dirty="0"/>
              <a:t>Popularité: </a:t>
            </a:r>
            <a:r>
              <a:rPr lang="fr-FR" sz="2000" b="1" dirty="0"/>
              <a:t>+++</a:t>
            </a:r>
            <a:r>
              <a:rPr lang="fr-FR" sz="2000" dirty="0"/>
              <a:t>    </a:t>
            </a:r>
            <a:r>
              <a:rPr lang="fr-FR" sz="2000" dirty="0" smtClean="0"/>
              <a:t>    Bénéfice</a:t>
            </a:r>
            <a:r>
              <a:rPr lang="fr-FR" sz="2000" dirty="0"/>
              <a:t>: </a:t>
            </a:r>
            <a:r>
              <a:rPr lang="fr-FR" sz="2000" b="1" dirty="0"/>
              <a:t>++</a:t>
            </a:r>
            <a:r>
              <a:rPr lang="fr-FR" sz="2000" dirty="0"/>
              <a:t>    </a:t>
            </a:r>
            <a:r>
              <a:rPr lang="fr-FR" sz="2000" dirty="0" smtClean="0"/>
              <a:t>    Complexité</a:t>
            </a:r>
            <a:r>
              <a:rPr lang="fr-FR" sz="2000" dirty="0"/>
              <a:t>: </a:t>
            </a:r>
            <a:r>
              <a:rPr lang="fr-FR" sz="2000" b="1" dirty="0"/>
              <a:t>+</a:t>
            </a:r>
            <a:r>
              <a:rPr lang="fr-FR" sz="2000" dirty="0"/>
              <a:t>    </a:t>
            </a:r>
            <a:r>
              <a:rPr lang="fr-FR" sz="2000" dirty="0" smtClean="0"/>
              <a:t>    Risque</a:t>
            </a:r>
            <a:r>
              <a:rPr lang="fr-FR" sz="2000" dirty="0"/>
              <a:t>: </a:t>
            </a:r>
            <a:r>
              <a:rPr lang="fr-FR" sz="2000" b="1" dirty="0" smtClean="0"/>
              <a:t>-</a:t>
            </a:r>
            <a:br>
              <a:rPr lang="fr-FR" sz="2000" b="1" dirty="0" smtClean="0"/>
            </a:br>
            <a:r>
              <a:rPr lang="fr-FR" sz="2000" b="1" dirty="0" smtClean="0"/>
              <a:t/>
            </a:r>
            <a:br>
              <a:rPr lang="fr-FR" sz="2000" b="1" dirty="0" smtClean="0"/>
            </a:br>
            <a:r>
              <a:rPr lang="fr-FR" sz="1400" b="1" dirty="0" smtClean="0">
                <a:solidFill>
                  <a:schemeClr val="accent1"/>
                </a:solidFill>
              </a:rPr>
              <a:t>+++ très fort   --- très faible</a:t>
            </a:r>
            <a:endParaRPr lang="fr-FR" sz="14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3604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Flow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fr-FR" sz="2000" dirty="0"/>
              <a:t>Développé par Facebook, publié en 2015</a:t>
            </a:r>
          </a:p>
          <a:p>
            <a:pPr>
              <a:spcBef>
                <a:spcPts val="1200"/>
              </a:spcBef>
            </a:pPr>
            <a:r>
              <a:rPr lang="fr-FR" sz="2000" dirty="0"/>
              <a:t>Version actuelle: 0.80</a:t>
            </a:r>
          </a:p>
          <a:p>
            <a:pPr>
              <a:spcBef>
                <a:spcPts val="1200"/>
              </a:spcBef>
            </a:pPr>
            <a:r>
              <a:rPr lang="fr-FR" sz="2000" dirty="0" err="1"/>
              <a:t>Transpilation</a:t>
            </a:r>
            <a:r>
              <a:rPr lang="fr-FR" sz="2000" dirty="0"/>
              <a:t> optionnelle (si utilisation de commentaires)</a:t>
            </a:r>
            <a:br>
              <a:rPr lang="fr-FR" sz="2000" dirty="0"/>
            </a:br>
            <a:r>
              <a:rPr lang="fr-FR" sz="2000" dirty="0" smtClean="0"/>
              <a:t>et très simple </a:t>
            </a:r>
            <a:r>
              <a:rPr lang="fr-FR" sz="2000" dirty="0"/>
              <a:t>(suppression des indications de types)</a:t>
            </a:r>
          </a:p>
          <a:p>
            <a:pPr>
              <a:spcBef>
                <a:spcPts val="1200"/>
              </a:spcBef>
            </a:pPr>
            <a:r>
              <a:rPr lang="fr-FR" sz="2000" dirty="0"/>
              <a:t>Surcouche d’</a:t>
            </a:r>
            <a:r>
              <a:rPr lang="fr-FR" sz="2000" dirty="0" err="1"/>
              <a:t>ECMAScript</a:t>
            </a:r>
            <a:r>
              <a:rPr lang="fr-FR" sz="2000" dirty="0"/>
              <a:t>, </a:t>
            </a:r>
            <a:r>
              <a:rPr lang="fr-FR" sz="2000" dirty="0" smtClean="0"/>
              <a:t>indépendamment </a:t>
            </a:r>
            <a:r>
              <a:rPr lang="fr-FR" sz="2000" dirty="0"/>
              <a:t>de la version</a:t>
            </a:r>
          </a:p>
          <a:p>
            <a:pPr>
              <a:spcBef>
                <a:spcPts val="1200"/>
              </a:spcBef>
            </a:pPr>
            <a:r>
              <a:rPr lang="fr-FR" sz="2000" dirty="0"/>
              <a:t>Apporte un </a:t>
            </a:r>
            <a:r>
              <a:rPr lang="fr-FR" sz="2000" b="1" dirty="0"/>
              <a:t>typage statique optionnel </a:t>
            </a:r>
            <a:r>
              <a:rPr lang="fr-FR" sz="2000" dirty="0"/>
              <a:t>aux vars/fonctions</a:t>
            </a:r>
          </a:p>
          <a:p>
            <a:pPr>
              <a:spcBef>
                <a:spcPts val="1200"/>
              </a:spcBef>
            </a:pPr>
            <a:r>
              <a:rPr lang="fr-FR" sz="2000" dirty="0"/>
              <a:t>Et rien d’autre !</a:t>
            </a:r>
          </a:p>
          <a:p>
            <a:pPr>
              <a:spcBef>
                <a:spcPts val="1200"/>
              </a:spcBef>
            </a:pPr>
            <a:r>
              <a:rPr lang="fr-FR" sz="2000" dirty="0"/>
              <a:t>Inférence de type légèrement supérieure à TypeScript</a:t>
            </a:r>
          </a:p>
          <a:p>
            <a:pPr>
              <a:spcBef>
                <a:spcPts val="1200"/>
              </a:spcBef>
            </a:pPr>
            <a:endParaRPr lang="fr-FR" sz="200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11/10/2018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133</a:t>
            </a:fld>
            <a:endParaRPr lang="fr-FR" dirty="0"/>
          </a:p>
        </p:txBody>
      </p:sp>
      <p:sp>
        <p:nvSpPr>
          <p:cNvPr id="7" name="AutoShape 2" descr="RÃ©sultat de recherche d'images pour &quot;typescript logo&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8" name="ZoneTexte 7"/>
          <p:cNvSpPr txBox="1"/>
          <p:nvPr/>
        </p:nvSpPr>
        <p:spPr>
          <a:xfrm>
            <a:off x="528922" y="5589240"/>
            <a:ext cx="7941840" cy="95410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sz="2000" dirty="0"/>
              <a:t>Popularité: </a:t>
            </a:r>
            <a:r>
              <a:rPr lang="fr-FR" sz="2000" b="1" dirty="0" smtClean="0"/>
              <a:t>+</a:t>
            </a:r>
            <a:r>
              <a:rPr lang="fr-FR" sz="2000" dirty="0" smtClean="0"/>
              <a:t>        Bénéfice</a:t>
            </a:r>
            <a:r>
              <a:rPr lang="fr-FR" sz="2000" dirty="0"/>
              <a:t>: </a:t>
            </a:r>
            <a:r>
              <a:rPr lang="fr-FR" sz="2000" b="1" dirty="0" smtClean="0"/>
              <a:t>+</a:t>
            </a:r>
            <a:r>
              <a:rPr lang="fr-FR" sz="2000" dirty="0" smtClean="0"/>
              <a:t>        Complexité</a:t>
            </a:r>
            <a:r>
              <a:rPr lang="fr-FR" sz="2000" dirty="0"/>
              <a:t>: </a:t>
            </a:r>
            <a:r>
              <a:rPr lang="fr-FR" sz="2000" b="1" dirty="0" smtClean="0"/>
              <a:t>-</a:t>
            </a:r>
            <a:r>
              <a:rPr lang="fr-FR" sz="2000" dirty="0" smtClean="0"/>
              <a:t>        Risque</a:t>
            </a:r>
            <a:r>
              <a:rPr lang="fr-FR" sz="2000" dirty="0"/>
              <a:t>: </a:t>
            </a:r>
            <a:r>
              <a:rPr lang="fr-FR" sz="2000" b="1" dirty="0" smtClean="0"/>
              <a:t>---</a:t>
            </a:r>
          </a:p>
          <a:p>
            <a:endParaRPr lang="fr-FR" sz="2000" b="1" dirty="0"/>
          </a:p>
          <a:p>
            <a:r>
              <a:rPr lang="fr-FR" sz="1400" b="1" dirty="0">
                <a:solidFill>
                  <a:schemeClr val="accent1"/>
                </a:solidFill>
              </a:rPr>
              <a:t>+++ très fort   --- très </a:t>
            </a:r>
            <a:r>
              <a:rPr lang="fr-FR" sz="1400" b="1" dirty="0" smtClean="0">
                <a:solidFill>
                  <a:schemeClr val="accent1"/>
                </a:solidFill>
              </a:rPr>
              <a:t>faible</a:t>
            </a:r>
            <a:endParaRPr lang="fr-FR" sz="1400" b="1" dirty="0">
              <a:solidFill>
                <a:schemeClr val="accent1"/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328" y="404664"/>
            <a:ext cx="1584176" cy="15841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34126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JSX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fr-FR" sz="2000" dirty="0" smtClean="0"/>
              <a:t>Développé par Facebook spécifiquement pour le </a:t>
            </a:r>
            <a:r>
              <a:rPr lang="fr-FR" sz="2000" dirty="0" err="1" smtClean="0"/>
              <a:t>framework</a:t>
            </a:r>
            <a:r>
              <a:rPr lang="fr-FR" sz="2000" dirty="0" smtClean="0"/>
              <a:t> </a:t>
            </a:r>
            <a:r>
              <a:rPr lang="fr-FR" sz="2000" b="1" dirty="0" err="1" smtClean="0"/>
              <a:t>React</a:t>
            </a:r>
            <a:endParaRPr lang="fr-FR" sz="2000" b="1" dirty="0" smtClean="0"/>
          </a:p>
          <a:p>
            <a:pPr>
              <a:spcBef>
                <a:spcPts val="1200"/>
              </a:spcBef>
            </a:pPr>
            <a:r>
              <a:rPr lang="fr-FR" sz="2000" dirty="0" smtClean="0"/>
              <a:t>Utilisable aujourd’hui avec Vue.js, </a:t>
            </a:r>
            <a:r>
              <a:rPr lang="fr-FR" sz="2000" dirty="0" err="1" smtClean="0"/>
              <a:t>Preact</a:t>
            </a:r>
            <a:r>
              <a:rPr lang="fr-FR" sz="2000" dirty="0" smtClean="0"/>
              <a:t> et d’autres </a:t>
            </a:r>
            <a:r>
              <a:rPr lang="fr-FR" sz="2000" dirty="0" err="1" smtClean="0"/>
              <a:t>frameworks</a:t>
            </a:r>
            <a:endParaRPr lang="fr-FR" sz="2000" dirty="0" smtClean="0"/>
          </a:p>
          <a:p>
            <a:pPr>
              <a:spcBef>
                <a:spcPts val="1200"/>
              </a:spcBef>
            </a:pPr>
            <a:r>
              <a:rPr lang="fr-FR" sz="2000" dirty="0" smtClean="0"/>
              <a:t>Apporte une abstraction pour la </a:t>
            </a:r>
            <a:r>
              <a:rPr lang="fr-FR" sz="2000" b="1" dirty="0" smtClean="0"/>
              <a:t>création d’éléments de DOM virtuel</a:t>
            </a:r>
            <a:endParaRPr lang="fr-FR" sz="2000" b="1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11/10/2018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134</a:t>
            </a:fld>
            <a:endParaRPr lang="fr-FR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0991" y="560090"/>
            <a:ext cx="996702" cy="9967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3058344"/>
            <a:ext cx="6164605" cy="2314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ZoneTexte 8"/>
          <p:cNvSpPr txBox="1"/>
          <p:nvPr/>
        </p:nvSpPr>
        <p:spPr>
          <a:xfrm>
            <a:off x="528922" y="5589240"/>
            <a:ext cx="7941840" cy="95410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sz="2000" dirty="0"/>
              <a:t>Popularité: </a:t>
            </a:r>
            <a:r>
              <a:rPr lang="fr-FR" sz="2000" b="1" dirty="0" smtClean="0"/>
              <a:t>~</a:t>
            </a:r>
            <a:r>
              <a:rPr lang="fr-FR" sz="2000" dirty="0" smtClean="0"/>
              <a:t>        Bénéfice</a:t>
            </a:r>
            <a:r>
              <a:rPr lang="fr-FR" sz="2000" dirty="0"/>
              <a:t>: </a:t>
            </a:r>
            <a:r>
              <a:rPr lang="fr-FR" sz="2000" b="1" dirty="0" smtClean="0"/>
              <a:t>~</a:t>
            </a:r>
            <a:r>
              <a:rPr lang="fr-FR" sz="2000" dirty="0" smtClean="0"/>
              <a:t>        Complexité</a:t>
            </a:r>
            <a:r>
              <a:rPr lang="fr-FR" sz="2000" dirty="0"/>
              <a:t>: </a:t>
            </a:r>
            <a:r>
              <a:rPr lang="fr-FR" sz="2000" b="1" dirty="0" smtClean="0"/>
              <a:t>-</a:t>
            </a:r>
            <a:r>
              <a:rPr lang="fr-FR" sz="2000" dirty="0" smtClean="0"/>
              <a:t>        Risque</a:t>
            </a:r>
            <a:r>
              <a:rPr lang="fr-FR" sz="2000" dirty="0"/>
              <a:t>: </a:t>
            </a:r>
            <a:r>
              <a:rPr lang="fr-FR" sz="2000" b="1" dirty="0" smtClean="0"/>
              <a:t>++</a:t>
            </a:r>
          </a:p>
          <a:p>
            <a:endParaRPr lang="fr-FR" sz="2000" b="1" dirty="0"/>
          </a:p>
          <a:p>
            <a:r>
              <a:rPr lang="fr-FR" sz="1400" b="1" dirty="0">
                <a:solidFill>
                  <a:schemeClr val="accent1"/>
                </a:solidFill>
              </a:rPr>
              <a:t>+++ très fort   --- très </a:t>
            </a:r>
            <a:r>
              <a:rPr lang="fr-FR" sz="1400" b="1" dirty="0" smtClean="0">
                <a:solidFill>
                  <a:schemeClr val="accent1"/>
                </a:solidFill>
              </a:rPr>
              <a:t>faible    ~ discutable/controversé</a:t>
            </a:r>
            <a:endParaRPr lang="fr-FR" sz="14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9901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Rétrospective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07504" y="1628800"/>
            <a:ext cx="3178696" cy="4824536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fr-FR" sz="2000" b="1" dirty="0" smtClean="0">
                <a:solidFill>
                  <a:srgbClr val="FF0000"/>
                </a:solidFill>
              </a:rPr>
              <a:t>Préambule</a:t>
            </a:r>
            <a:endParaRPr lang="fr-FR" sz="2000" b="1" dirty="0">
              <a:solidFill>
                <a:srgbClr val="FF0000"/>
              </a:solidFill>
            </a:endParaRPr>
          </a:p>
          <a:p>
            <a:pPr lvl="1"/>
            <a:r>
              <a:rPr lang="fr-FR" sz="1600" dirty="0" err="1" smtClean="0"/>
              <a:t>ECMAScript</a:t>
            </a:r>
            <a:r>
              <a:rPr lang="fr-FR" sz="1600" dirty="0"/>
              <a:t>,</a:t>
            </a:r>
            <a:r>
              <a:rPr lang="fr-FR" sz="1600" dirty="0" smtClean="0"/>
              <a:t> </a:t>
            </a:r>
            <a:r>
              <a:rPr lang="fr-FR" sz="1600" dirty="0"/>
              <a:t>TC39 </a:t>
            </a:r>
            <a:r>
              <a:rPr lang="fr-FR" sz="1600" dirty="0" smtClean="0"/>
              <a:t>et les versions de JavaScript</a:t>
            </a:r>
            <a:r>
              <a:rPr lang="fr-FR" sz="1700" dirty="0" smtClean="0"/>
              <a:t/>
            </a:r>
            <a:br>
              <a:rPr lang="fr-FR" sz="1700" dirty="0" smtClean="0"/>
            </a:br>
            <a:endParaRPr lang="fr-FR" sz="1700" dirty="0"/>
          </a:p>
          <a:p>
            <a:pPr marL="0" lvl="0" indent="0">
              <a:buNone/>
            </a:pPr>
            <a:r>
              <a:rPr lang="fr-FR" sz="2000" b="1" dirty="0" smtClean="0">
                <a:solidFill>
                  <a:srgbClr val="FF0000"/>
                </a:solidFill>
              </a:rPr>
              <a:t>Une réintroduction </a:t>
            </a:r>
            <a:br>
              <a:rPr lang="fr-FR" sz="2000" b="1" dirty="0" smtClean="0">
                <a:solidFill>
                  <a:srgbClr val="FF0000"/>
                </a:solidFill>
              </a:rPr>
            </a:br>
            <a:r>
              <a:rPr lang="fr-FR" sz="2000" b="1" dirty="0" smtClean="0">
                <a:solidFill>
                  <a:srgbClr val="FF0000"/>
                </a:solidFill>
              </a:rPr>
              <a:t>à JavaScript</a:t>
            </a:r>
            <a:endParaRPr lang="fr-FR" sz="2000" b="1" dirty="0">
              <a:solidFill>
                <a:srgbClr val="FF0000"/>
              </a:solidFill>
            </a:endParaRPr>
          </a:p>
          <a:p>
            <a:pPr lvl="1"/>
            <a:r>
              <a:rPr lang="fr-FR" sz="1600" dirty="0"/>
              <a:t>Primitives </a:t>
            </a:r>
            <a:r>
              <a:rPr lang="fr-FR" sz="1600" dirty="0" smtClean="0"/>
              <a:t>et Objets</a:t>
            </a:r>
            <a:endParaRPr lang="fr-FR" sz="1600" dirty="0"/>
          </a:p>
          <a:p>
            <a:pPr lvl="1"/>
            <a:r>
              <a:rPr lang="fr-FR" sz="1600" dirty="0"/>
              <a:t>Scopes </a:t>
            </a:r>
            <a:r>
              <a:rPr lang="fr-FR" sz="1600" dirty="0" smtClean="0"/>
              <a:t>et </a:t>
            </a:r>
            <a:r>
              <a:rPr lang="fr-FR" sz="1600" dirty="0" err="1" smtClean="0"/>
              <a:t>Closures</a:t>
            </a:r>
            <a:endParaRPr lang="fr-FR" sz="1600" dirty="0"/>
          </a:p>
          <a:p>
            <a:pPr lvl="1"/>
            <a:r>
              <a:rPr lang="fr-FR" sz="1600" dirty="0" smtClean="0"/>
              <a:t>Fonctions et contextes</a:t>
            </a:r>
            <a:endParaRPr lang="fr-FR" sz="1600" dirty="0"/>
          </a:p>
          <a:p>
            <a:pPr lvl="1"/>
            <a:r>
              <a:rPr lang="fr-FR" sz="1600" dirty="0" smtClean="0"/>
              <a:t>Prototypes et constructeurs</a:t>
            </a:r>
          </a:p>
          <a:p>
            <a:pPr lvl="1"/>
            <a:r>
              <a:rPr lang="fr-FR" sz="1600" dirty="0" err="1" smtClean="0"/>
              <a:t>Cast</a:t>
            </a:r>
            <a:r>
              <a:rPr lang="fr-FR" sz="1600" dirty="0" smtClean="0"/>
              <a:t> implicites</a:t>
            </a:r>
            <a:endParaRPr lang="fr-FR" sz="160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11/10/2018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135</a:t>
            </a:fld>
            <a:endParaRPr lang="fr-FR" dirty="0"/>
          </a:p>
        </p:txBody>
      </p:sp>
      <p:sp>
        <p:nvSpPr>
          <p:cNvPr id="7" name="Espace réservé du contenu 2"/>
          <p:cNvSpPr txBox="1">
            <a:spLocks/>
          </p:cNvSpPr>
          <p:nvPr/>
        </p:nvSpPr>
        <p:spPr>
          <a:xfrm>
            <a:off x="3203848" y="1603550"/>
            <a:ext cx="3106688" cy="463376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200" b="1" dirty="0" smtClean="0">
                <a:solidFill>
                  <a:srgbClr val="FF0000"/>
                </a:solidFill>
              </a:rPr>
              <a:t>Mise à niveau ES2015</a:t>
            </a:r>
          </a:p>
          <a:p>
            <a:pPr lvl="1"/>
            <a:r>
              <a:rPr lang="fr-FR" sz="1700" dirty="0" smtClean="0"/>
              <a:t>Arrow </a:t>
            </a:r>
            <a:r>
              <a:rPr lang="fr-FR" sz="1700" dirty="0" err="1" smtClean="0"/>
              <a:t>functions</a:t>
            </a:r>
            <a:endParaRPr lang="fr-FR" sz="1700" dirty="0" smtClean="0"/>
          </a:p>
          <a:p>
            <a:pPr lvl="1"/>
            <a:r>
              <a:rPr lang="fr-FR" sz="1700" dirty="0" smtClean="0"/>
              <a:t>Paramètres par défaut</a:t>
            </a:r>
          </a:p>
          <a:p>
            <a:pPr lvl="1"/>
            <a:r>
              <a:rPr lang="fr-FR" sz="1700" dirty="0" smtClean="0"/>
              <a:t>Spread/</a:t>
            </a:r>
            <a:r>
              <a:rPr lang="fr-FR" sz="1700" dirty="0" err="1" smtClean="0"/>
              <a:t>Rest</a:t>
            </a:r>
            <a:endParaRPr lang="fr-FR" sz="1700" dirty="0" smtClean="0"/>
          </a:p>
          <a:p>
            <a:pPr lvl="1"/>
            <a:r>
              <a:rPr lang="fr-FR" sz="1700" dirty="0" err="1" smtClean="0"/>
              <a:t>Destructuring</a:t>
            </a:r>
            <a:endParaRPr lang="fr-FR" sz="1700" dirty="0" smtClean="0"/>
          </a:p>
          <a:p>
            <a:pPr lvl="1"/>
            <a:r>
              <a:rPr lang="fr-FR" sz="1700" dirty="0" smtClean="0"/>
              <a:t>Template </a:t>
            </a:r>
            <a:r>
              <a:rPr lang="fr-FR" sz="1700" dirty="0" err="1" smtClean="0"/>
              <a:t>literals</a:t>
            </a:r>
            <a:endParaRPr lang="fr-FR" sz="1700" dirty="0" smtClean="0"/>
          </a:p>
          <a:p>
            <a:pPr lvl="1"/>
            <a:r>
              <a:rPr lang="fr-FR" sz="1700" dirty="0" err="1" smtClean="0"/>
              <a:t>Map</a:t>
            </a:r>
            <a:r>
              <a:rPr lang="fr-FR" sz="1700" dirty="0" smtClean="0"/>
              <a:t>, Sets, </a:t>
            </a:r>
            <a:r>
              <a:rPr lang="fr-FR" sz="1700" dirty="0" err="1" smtClean="0"/>
              <a:t>Symbols</a:t>
            </a:r>
            <a:endParaRPr lang="fr-FR" sz="1700" dirty="0" smtClean="0"/>
          </a:p>
          <a:p>
            <a:pPr lvl="1"/>
            <a:r>
              <a:rPr lang="fr-FR" sz="1700" dirty="0" smtClean="0"/>
              <a:t>Modules</a:t>
            </a:r>
            <a:r>
              <a:rPr lang="fr-FR" dirty="0" smtClean="0"/>
              <a:t/>
            </a:r>
            <a:br>
              <a:rPr lang="fr-FR" dirty="0" smtClean="0"/>
            </a:br>
            <a:endParaRPr lang="fr-FR" sz="3200" dirty="0" smtClean="0"/>
          </a:p>
          <a:p>
            <a:pPr marL="0" indent="0">
              <a:buNone/>
            </a:pPr>
            <a:r>
              <a:rPr lang="fr-FR" sz="2200" b="1" dirty="0" smtClean="0">
                <a:solidFill>
                  <a:srgbClr val="FF0000"/>
                </a:solidFill>
              </a:rPr>
              <a:t>Gérer l’asynchronisme</a:t>
            </a:r>
          </a:p>
          <a:p>
            <a:pPr lvl="1"/>
            <a:r>
              <a:rPr lang="fr-FR" sz="1700" dirty="0" smtClean="0"/>
              <a:t>Asynchrone, c’est quoi</a:t>
            </a:r>
          </a:p>
          <a:p>
            <a:pPr lvl="1"/>
            <a:r>
              <a:rPr lang="fr-FR" sz="1700" dirty="0" smtClean="0"/>
              <a:t>Callbacks et modèle Publisher/</a:t>
            </a:r>
            <a:r>
              <a:rPr lang="fr-FR" sz="1700" dirty="0" err="1" smtClean="0"/>
              <a:t>Subscriber</a:t>
            </a:r>
            <a:endParaRPr lang="fr-FR" sz="1700" dirty="0" smtClean="0"/>
          </a:p>
          <a:p>
            <a:pPr lvl="1"/>
            <a:r>
              <a:rPr lang="fr-FR" sz="1700" dirty="0" smtClean="0"/>
              <a:t>Promises</a:t>
            </a:r>
          </a:p>
          <a:p>
            <a:pPr lvl="1"/>
            <a:r>
              <a:rPr lang="fr-FR" sz="1700" dirty="0" err="1" smtClean="0"/>
              <a:t>async</a:t>
            </a:r>
            <a:r>
              <a:rPr lang="fr-FR" sz="1700" dirty="0" smtClean="0"/>
              <a:t>/</a:t>
            </a:r>
            <a:r>
              <a:rPr lang="fr-FR" sz="1700" dirty="0" err="1" smtClean="0"/>
              <a:t>await</a:t>
            </a:r>
            <a:endParaRPr lang="fr-FR" sz="1700" dirty="0" smtClean="0"/>
          </a:p>
          <a:p>
            <a:pPr lvl="1"/>
            <a:r>
              <a:rPr lang="fr-FR" sz="1700" dirty="0" smtClean="0"/>
              <a:t>Observables</a:t>
            </a:r>
            <a:endParaRPr lang="fr-FR" sz="1700" dirty="0"/>
          </a:p>
        </p:txBody>
      </p:sp>
      <p:sp>
        <p:nvSpPr>
          <p:cNvPr id="8" name="Espace réservé du contenu 2"/>
          <p:cNvSpPr txBox="1">
            <a:spLocks/>
          </p:cNvSpPr>
          <p:nvPr/>
        </p:nvSpPr>
        <p:spPr>
          <a:xfrm>
            <a:off x="6228184" y="1628800"/>
            <a:ext cx="2818656" cy="4876800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600" b="1" dirty="0" smtClean="0">
                <a:solidFill>
                  <a:srgbClr val="FF0000"/>
                </a:solidFill>
              </a:rPr>
              <a:t>Orienté Objet</a:t>
            </a:r>
          </a:p>
          <a:p>
            <a:pPr lvl="1"/>
            <a:r>
              <a:rPr lang="fr-FR" dirty="0" smtClean="0"/>
              <a:t>class / super / </a:t>
            </a:r>
            <a:r>
              <a:rPr lang="fr-FR" dirty="0" err="1" smtClean="0"/>
              <a:t>extends</a:t>
            </a:r>
            <a:endParaRPr lang="fr-FR" sz="3200" dirty="0" smtClean="0"/>
          </a:p>
          <a:p>
            <a:pPr lvl="1"/>
            <a:r>
              <a:rPr lang="fr-FR" dirty="0" smtClean="0"/>
              <a:t>Prototypes et délégation</a:t>
            </a:r>
          </a:p>
          <a:p>
            <a:pPr lvl="1"/>
            <a:r>
              <a:rPr lang="fr-FR" dirty="0" smtClean="0"/>
              <a:t>Composition d’objets</a:t>
            </a:r>
            <a:endParaRPr lang="fr-FR" sz="3200" dirty="0" smtClean="0"/>
          </a:p>
          <a:p>
            <a:pPr lvl="1"/>
            <a:r>
              <a:rPr lang="fr-FR" dirty="0" err="1" smtClean="0"/>
              <a:t>Iterables</a:t>
            </a:r>
            <a:r>
              <a:rPr lang="fr-FR" dirty="0" smtClean="0"/>
              <a:t> et générateurs</a:t>
            </a:r>
            <a:endParaRPr lang="fr-FR" sz="3200" dirty="0" smtClean="0"/>
          </a:p>
          <a:p>
            <a:pPr lvl="1"/>
            <a:r>
              <a:rPr lang="fr-FR" dirty="0" err="1" smtClean="0"/>
              <a:t>Proxies</a:t>
            </a:r>
            <a:r>
              <a:rPr lang="fr-FR" dirty="0" smtClean="0"/>
              <a:t/>
            </a:r>
            <a:br>
              <a:rPr lang="fr-FR" dirty="0" smtClean="0"/>
            </a:br>
            <a:endParaRPr lang="fr-FR" sz="3600" dirty="0" smtClean="0"/>
          </a:p>
          <a:p>
            <a:pPr marL="0" indent="0">
              <a:buNone/>
            </a:pPr>
            <a:r>
              <a:rPr lang="fr-FR" sz="2600" b="1" dirty="0" smtClean="0">
                <a:solidFill>
                  <a:srgbClr val="FF0000"/>
                </a:solidFill>
              </a:rPr>
              <a:t>Orienté Fonctionnel</a:t>
            </a:r>
            <a:endParaRPr lang="fr-FR" sz="4100" b="1" dirty="0" smtClean="0">
              <a:solidFill>
                <a:srgbClr val="FF0000"/>
              </a:solidFill>
            </a:endParaRPr>
          </a:p>
          <a:p>
            <a:pPr lvl="1"/>
            <a:r>
              <a:rPr lang="fr-FR" dirty="0" smtClean="0"/>
              <a:t>Patterns d’arguments</a:t>
            </a:r>
            <a:endParaRPr lang="fr-FR" sz="3200" dirty="0" smtClean="0"/>
          </a:p>
          <a:p>
            <a:pPr lvl="1"/>
            <a:r>
              <a:rPr lang="fr-FR" dirty="0" smtClean="0"/>
              <a:t>Opérations sur listes</a:t>
            </a:r>
          </a:p>
          <a:p>
            <a:pPr lvl="1"/>
            <a:r>
              <a:rPr lang="fr-FR" dirty="0" smtClean="0"/>
              <a:t>Composition</a:t>
            </a:r>
            <a:endParaRPr lang="fr-FR" sz="3200" dirty="0" smtClean="0"/>
          </a:p>
          <a:p>
            <a:pPr lvl="1"/>
            <a:r>
              <a:rPr lang="fr-FR" dirty="0" err="1" smtClean="0"/>
              <a:t>Currying</a:t>
            </a:r>
            <a:endParaRPr lang="fr-FR" sz="3200" dirty="0" smtClean="0"/>
          </a:p>
          <a:p>
            <a:pPr lvl="1"/>
            <a:r>
              <a:rPr lang="fr-FR" dirty="0" err="1" smtClean="0"/>
              <a:t>Récursion</a:t>
            </a:r>
            <a:endParaRPr lang="fr-FR" sz="3200" dirty="0" smtClean="0"/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r>
              <a:rPr lang="fr-FR" sz="2600" b="1" dirty="0" smtClean="0">
                <a:solidFill>
                  <a:srgbClr val="FF0000"/>
                </a:solidFill>
              </a:rPr>
              <a:t>Au-delà du JS</a:t>
            </a:r>
          </a:p>
          <a:p>
            <a:pPr lvl="1"/>
            <a:r>
              <a:rPr lang="fr-FR" sz="2100" dirty="0" smtClean="0"/>
              <a:t>Babel et </a:t>
            </a:r>
            <a:r>
              <a:rPr lang="fr-FR" sz="2100" dirty="0" err="1" smtClean="0"/>
              <a:t>transpileurs</a:t>
            </a:r>
            <a:endParaRPr lang="fr-FR" sz="2100" dirty="0" smtClean="0"/>
          </a:p>
          <a:p>
            <a:pPr lvl="1"/>
            <a:r>
              <a:rPr lang="fr-FR" sz="2100" dirty="0" smtClean="0"/>
              <a:t>TypeScript</a:t>
            </a:r>
            <a:r>
              <a:rPr lang="fr-FR" sz="2100" dirty="0"/>
              <a:t>, Flow, JSX…</a:t>
            </a:r>
            <a:endParaRPr lang="fr-FR" sz="2100" b="1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fr-FR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3351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Javascript</a:t>
            </a:r>
            <a:r>
              <a:rPr lang="fr-FR" dirty="0" smtClean="0"/>
              <a:t> Avancé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Fin de la formation, félicitations !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66A8C-E0F3-4509-A05D-142632B02B96}" type="datetime1">
              <a:rPr lang="fr-FR" smtClean="0"/>
              <a:t>11/10/2018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136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80897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Implémentation navigateur d’</a:t>
            </a:r>
            <a:r>
              <a:rPr lang="fr-FR" dirty="0" err="1" smtClean="0"/>
              <a:t>ECMAScript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4876800"/>
          </a:xfrm>
        </p:spPr>
        <p:txBody>
          <a:bodyPr/>
          <a:lstStyle/>
          <a:p>
            <a:pPr marL="0" indent="0">
              <a:buNone/>
            </a:pPr>
            <a:r>
              <a:rPr lang="fr-FR" dirty="0" smtClean="0"/>
              <a:t>Conséquence du nouveau rythme annuel:</a:t>
            </a:r>
            <a:br>
              <a:rPr lang="fr-FR" dirty="0" smtClean="0"/>
            </a:br>
            <a:r>
              <a:rPr lang="fr-FR" sz="1800" dirty="0" smtClean="0"/>
              <a:t>un excellent support, exhaustif et homogène entre tous les navigateurs modernes</a:t>
            </a:r>
            <a:endParaRPr lang="fr-FR" dirty="0" smtClean="0"/>
          </a:p>
          <a:p>
            <a:endParaRPr lang="fr-FR" dirty="0"/>
          </a:p>
          <a:p>
            <a:pPr marL="0" indent="0">
              <a:buNone/>
            </a:pPr>
            <a:r>
              <a:rPr lang="fr-FR" dirty="0" smtClean="0"/>
              <a:t>Navigateurs dits</a:t>
            </a:r>
            <a:br>
              <a:rPr lang="fr-FR" dirty="0" smtClean="0"/>
            </a:br>
            <a:r>
              <a:rPr lang="fr-FR" dirty="0" smtClean="0"/>
              <a:t>« </a:t>
            </a:r>
            <a:r>
              <a:rPr lang="fr-FR" dirty="0" err="1" smtClean="0">
                <a:solidFill>
                  <a:srgbClr val="00B050"/>
                </a:solidFill>
              </a:rPr>
              <a:t>evergreen</a:t>
            </a:r>
            <a:r>
              <a:rPr lang="fr-FR" dirty="0" smtClean="0"/>
              <a:t> »</a:t>
            </a:r>
          </a:p>
          <a:p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11/10/2018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14</a:t>
            </a:fld>
            <a:endParaRPr lang="fr-FR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896" y="2636912"/>
            <a:ext cx="4731538" cy="4018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95614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cap="none" dirty="0" smtClean="0"/>
              <a:t>Une réintroduction à JS</a:t>
            </a:r>
            <a:endParaRPr lang="fr-FR" cap="none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 smtClean="0"/>
              <a:t>Exos 1 à </a:t>
            </a:r>
            <a:r>
              <a:rPr lang="fr-FR" dirty="0"/>
              <a:t>8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853A5-69BC-4513-9004-6ED4EC9F3CD5}" type="datetime1">
              <a:rPr lang="fr-FR" smtClean="0"/>
              <a:t>11/10/2018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34169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Types et primitives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 smtClean="0"/>
              <a:t>JavaScript définit 7 types de données:</a:t>
            </a:r>
          </a:p>
          <a:p>
            <a:pPr lvl="1"/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endParaRPr lang="fr-FR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undefined</a:t>
            </a:r>
            <a:endParaRPr lang="fr-FR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boolean</a:t>
            </a:r>
            <a:endParaRPr lang="fr-FR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fr-FR" dirty="0" err="1"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umber</a:t>
            </a:r>
            <a:endParaRPr lang="fr-FR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</a:p>
          <a:p>
            <a:pPr lvl="1"/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symbol</a:t>
            </a:r>
            <a:endParaRPr lang="fr-FR" dirty="0" smtClean="0">
              <a:cs typeface="Consolas" panose="020B0609020204030204" pitchFamily="49" charset="0"/>
            </a:endParaRPr>
          </a:p>
          <a:p>
            <a:pPr lvl="1"/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object</a:t>
            </a:r>
            <a:endParaRPr lang="fr-FR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274320" lvl="1" indent="0">
              <a:buNone/>
            </a:pPr>
            <a:endParaRPr lang="fr-FR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lvl="1" indent="0">
              <a:spcBef>
                <a:spcPts val="0"/>
              </a:spcBef>
              <a:buNone/>
            </a:pPr>
            <a:r>
              <a:rPr lang="fr-FR" dirty="0" smtClean="0"/>
              <a:t>L’opérateur </a:t>
            </a:r>
            <a:r>
              <a:rPr lang="fr-FR" b="1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typeof</a:t>
            </a:r>
            <a:r>
              <a:rPr lang="fr-FR" dirty="0" smtClean="0"/>
              <a:t> retourne le type d’un objet, mais attention: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11/10/2018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16</a:t>
            </a:fld>
            <a:endParaRPr lang="fr-FR" dirty="0"/>
          </a:p>
        </p:txBody>
      </p:sp>
      <p:sp>
        <p:nvSpPr>
          <p:cNvPr id="7" name="Accolade fermante 6"/>
          <p:cNvSpPr/>
          <p:nvPr/>
        </p:nvSpPr>
        <p:spPr>
          <a:xfrm>
            <a:off x="1907704" y="2132856"/>
            <a:ext cx="1008112" cy="2088232"/>
          </a:xfrm>
          <a:prstGeom prst="rightBrac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ZoneTexte 7"/>
          <p:cNvSpPr txBox="1"/>
          <p:nvPr/>
        </p:nvSpPr>
        <p:spPr>
          <a:xfrm>
            <a:off x="2987824" y="2946138"/>
            <a:ext cx="1872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/>
              <a:t>Primitives</a:t>
            </a:r>
            <a:endParaRPr lang="fr-FR" sz="2400" dirty="0"/>
          </a:p>
        </p:txBody>
      </p:sp>
      <p:cxnSp>
        <p:nvCxnSpPr>
          <p:cNvPr id="10" name="Connecteur droit avec flèche 9"/>
          <p:cNvCxnSpPr/>
          <p:nvPr/>
        </p:nvCxnSpPr>
        <p:spPr>
          <a:xfrm flipH="1">
            <a:off x="2051720" y="4077072"/>
            <a:ext cx="100811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ZoneTexte 10"/>
          <p:cNvSpPr txBox="1"/>
          <p:nvPr/>
        </p:nvSpPr>
        <p:spPr>
          <a:xfrm>
            <a:off x="3059832" y="3861048"/>
            <a:ext cx="1944216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dirty="0" smtClean="0"/>
              <a:t>nouveauté ES6</a:t>
            </a:r>
            <a:endParaRPr lang="fr-FR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5373216"/>
            <a:ext cx="5448300" cy="74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ZoneTexte 11"/>
          <p:cNvSpPr txBox="1"/>
          <p:nvPr/>
        </p:nvSpPr>
        <p:spPr>
          <a:xfrm>
            <a:off x="4572000" y="5373216"/>
            <a:ext cx="38884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smtClean="0">
                <a:solidFill>
                  <a:schemeClr val="accent1"/>
                </a:solidFill>
              </a:rPr>
              <a:t>// bug de la 1</a:t>
            </a:r>
            <a:r>
              <a:rPr lang="fr-FR" sz="2000" baseline="30000" dirty="0" smtClean="0">
                <a:solidFill>
                  <a:schemeClr val="accent1"/>
                </a:solidFill>
              </a:rPr>
              <a:t>ère</a:t>
            </a:r>
            <a:r>
              <a:rPr lang="fr-FR" sz="2000" dirty="0" smtClean="0">
                <a:solidFill>
                  <a:schemeClr val="accent1"/>
                </a:solidFill>
              </a:rPr>
              <a:t> version d’ES </a:t>
            </a:r>
            <a:r>
              <a:rPr lang="fr-FR" sz="2000" dirty="0" smtClean="0">
                <a:solidFill>
                  <a:schemeClr val="accent1"/>
                </a:solidFill>
                <a:sym typeface="Wingdings" panose="05000000000000000000" pitchFamily="2" charset="2"/>
              </a:rPr>
              <a:t></a:t>
            </a:r>
            <a:endParaRPr lang="fr-FR" sz="2000" dirty="0">
              <a:solidFill>
                <a:schemeClr val="accent1"/>
              </a:solidFill>
            </a:endParaRPr>
          </a:p>
        </p:txBody>
      </p:sp>
      <p:sp>
        <p:nvSpPr>
          <p:cNvPr id="13" name="ZoneTexte 12"/>
          <p:cNvSpPr txBox="1"/>
          <p:nvPr/>
        </p:nvSpPr>
        <p:spPr>
          <a:xfrm>
            <a:off x="7812360" y="611396"/>
            <a:ext cx="1008112" cy="36933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 smtClean="0"/>
              <a:t>Exo 1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46352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null</a:t>
            </a:r>
            <a:r>
              <a:rPr lang="fr-FR" dirty="0" smtClean="0"/>
              <a:t> ou </a:t>
            </a:r>
            <a:r>
              <a:rPr lang="fr-FR" dirty="0" err="1" smtClean="0"/>
              <a:t>undefined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620888"/>
          </a:xfrm>
        </p:spPr>
        <p:txBody>
          <a:bodyPr/>
          <a:lstStyle/>
          <a:p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undefined</a:t>
            </a:r>
            <a:r>
              <a:rPr lang="fr-FR" dirty="0" smtClean="0"/>
              <a:t> : la variable est déclarée mais non assignée</a:t>
            </a:r>
          </a:p>
          <a:p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r>
              <a:rPr lang="fr-FR" dirty="0" smtClean="0"/>
              <a:t>: la variable a été assignée à la référence nulle</a:t>
            </a:r>
          </a:p>
          <a:p>
            <a:endParaRPr lang="fr-FR" dirty="0"/>
          </a:p>
          <a:p>
            <a:pPr marL="0" indent="0">
              <a:buNone/>
            </a:pP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r>
              <a:rPr lang="fr-FR" dirty="0" smtClean="0"/>
              <a:t> représente l’absence intentionnelle de valeur et provient souvent d’une assignation par le développeur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11/10/2018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17</a:t>
            </a:fld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1547664" y="4437112"/>
            <a:ext cx="6120680" cy="203132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sz="2400" dirty="0"/>
              <a:t>N’assignez pas de variables à </a:t>
            </a:r>
            <a:r>
              <a:rPr lang="fr-FR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undefined</a:t>
            </a:r>
            <a:r>
              <a:rPr lang="fr-FR" sz="2400" dirty="0"/>
              <a:t>. </a:t>
            </a:r>
            <a:r>
              <a:rPr lang="fr-FR" sz="2400" dirty="0" smtClean="0"/>
              <a:t/>
            </a:r>
            <a:br>
              <a:rPr lang="fr-FR" sz="2400" dirty="0" smtClean="0"/>
            </a:br>
            <a:r>
              <a:rPr lang="fr-FR" sz="2400" dirty="0" smtClean="0"/>
              <a:t>Utilisez </a:t>
            </a:r>
            <a:r>
              <a:rPr lang="fr-FR" sz="2400" dirty="0"/>
              <a:t>l’opérateur </a:t>
            </a:r>
            <a:r>
              <a:rPr lang="fr-FR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delete</a:t>
            </a:r>
            <a:r>
              <a:rPr lang="fr-FR" sz="2400" dirty="0"/>
              <a:t> à la place</a:t>
            </a:r>
            <a:r>
              <a:rPr lang="fr-FR" sz="2400" dirty="0" smtClean="0"/>
              <a:t>:</a:t>
            </a:r>
          </a:p>
          <a:p>
            <a:endParaRPr lang="fr-FR" sz="2400" dirty="0" smtClean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4491" y="5373216"/>
            <a:ext cx="2867025" cy="89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9" name="Connecteur droit 8"/>
          <p:cNvCxnSpPr/>
          <p:nvPr/>
        </p:nvCxnSpPr>
        <p:spPr>
          <a:xfrm flipV="1">
            <a:off x="4788024" y="5373216"/>
            <a:ext cx="1264477" cy="36004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3" name="Connecteur droit 12"/>
          <p:cNvCxnSpPr/>
          <p:nvPr/>
        </p:nvCxnSpPr>
        <p:spPr>
          <a:xfrm>
            <a:off x="4860032" y="5364832"/>
            <a:ext cx="984829" cy="368424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5706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Objets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/>
              <a:t>Les fonctions, </a:t>
            </a:r>
            <a:r>
              <a:rPr lang="fr-FR" dirty="0" err="1"/>
              <a:t>arrays</a:t>
            </a:r>
            <a:r>
              <a:rPr lang="fr-FR" dirty="0"/>
              <a:t> et dérivés sont tous de type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object</a:t>
            </a:r>
            <a:endParaRPr lang="fr-FR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fr-FR" dirty="0" smtClean="0">
                <a:cs typeface="Consolas" panose="020B0609020204030204" pitchFamily="49" charset="0"/>
              </a:rPr>
              <a:t>Contrairement aux primitives, les objets:</a:t>
            </a:r>
          </a:p>
          <a:p>
            <a:pPr lvl="1"/>
            <a:r>
              <a:rPr lang="fr-FR" dirty="0" smtClean="0">
                <a:cs typeface="Consolas" panose="020B0609020204030204" pitchFamily="49" charset="0"/>
              </a:rPr>
              <a:t>sont comparés par référence</a:t>
            </a:r>
            <a:br>
              <a:rPr lang="fr-FR" dirty="0" smtClean="0">
                <a:cs typeface="Consolas" panose="020B0609020204030204" pitchFamily="49" charset="0"/>
              </a:rPr>
            </a:br>
            <a:r>
              <a:rPr lang="fr-FR" dirty="0" smtClean="0">
                <a:cs typeface="Consolas" panose="020B0609020204030204" pitchFamily="49" charset="0"/>
              </a:rPr>
              <a:t/>
            </a:r>
            <a:br>
              <a:rPr lang="fr-FR" dirty="0" smtClean="0">
                <a:cs typeface="Consolas" panose="020B0609020204030204" pitchFamily="49" charset="0"/>
              </a:rPr>
            </a:br>
            <a:r>
              <a:rPr lang="fr-FR" dirty="0" smtClean="0">
                <a:cs typeface="Consolas" panose="020B0609020204030204" pitchFamily="49" charset="0"/>
              </a:rPr>
              <a:t/>
            </a:r>
            <a:br>
              <a:rPr lang="fr-FR" dirty="0" smtClean="0">
                <a:cs typeface="Consolas" panose="020B0609020204030204" pitchFamily="49" charset="0"/>
              </a:rPr>
            </a:br>
            <a:endParaRPr lang="fr-FR" dirty="0" smtClean="0">
              <a:cs typeface="Consolas" panose="020B0609020204030204" pitchFamily="49" charset="0"/>
            </a:endParaRPr>
          </a:p>
          <a:p>
            <a:pPr lvl="1"/>
            <a:endParaRPr lang="fr-FR" dirty="0">
              <a:cs typeface="Consolas" panose="020B0609020204030204" pitchFamily="49" charset="0"/>
            </a:endParaRPr>
          </a:p>
          <a:p>
            <a:pPr marL="274320" lvl="1" indent="0">
              <a:buNone/>
            </a:pPr>
            <a:endParaRPr lang="fr-FR" dirty="0" smtClean="0">
              <a:cs typeface="Consolas" panose="020B0609020204030204" pitchFamily="49" charset="0"/>
            </a:endParaRPr>
          </a:p>
          <a:p>
            <a:pPr lvl="1"/>
            <a:r>
              <a:rPr lang="fr-FR" dirty="0" smtClean="0">
                <a:cs typeface="Consolas" panose="020B0609020204030204" pitchFamily="49" charset="0"/>
              </a:rPr>
              <a:t>ont une liste de propriétés clé: (String, Symbol) </a:t>
            </a:r>
            <a:r>
              <a:rPr lang="fr-FR" dirty="0" smtClean="0">
                <a:cs typeface="Consolas" panose="020B0609020204030204" pitchFamily="49" charset="0"/>
                <a:sym typeface="Wingdings" panose="05000000000000000000" pitchFamily="2" charset="2"/>
              </a:rPr>
              <a:t> valeur (</a:t>
            </a:r>
            <a:r>
              <a:rPr lang="fr-FR" dirty="0" err="1" smtClean="0">
                <a:cs typeface="Consolas" panose="020B0609020204030204" pitchFamily="49" charset="0"/>
                <a:sym typeface="Wingdings" panose="05000000000000000000" pitchFamily="2" charset="2"/>
              </a:rPr>
              <a:t>any</a:t>
            </a:r>
            <a:r>
              <a:rPr lang="fr-FR" dirty="0" smtClean="0">
                <a:cs typeface="Consolas" panose="020B0609020204030204" pitchFamily="49" charset="0"/>
                <a:sym typeface="Wingdings" panose="05000000000000000000" pitchFamily="2" charset="2"/>
              </a:rPr>
              <a:t>)</a:t>
            </a:r>
          </a:p>
          <a:p>
            <a:pPr marL="548640" lvl="2" indent="0">
              <a:buNone/>
            </a:pPr>
            <a:endParaRPr lang="fr-FR" dirty="0">
              <a:cs typeface="Consolas" panose="020B0609020204030204" pitchFamily="49" charset="0"/>
            </a:endParaRPr>
          </a:p>
          <a:p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11/10/2018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18</a:t>
            </a:fld>
            <a:endParaRPr lang="fr-FR" dirty="0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4063" y="2868538"/>
            <a:ext cx="5095875" cy="1352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3344" y="5085184"/>
            <a:ext cx="4505325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4063" y="5466184"/>
            <a:ext cx="4505325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8458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Objets: parcours des propriétés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>
              <a:cs typeface="Consolas" panose="020B0609020204030204" pitchFamily="49" charset="0"/>
              <a:sym typeface="Wingdings" panose="05000000000000000000" pitchFamily="2" charset="2"/>
            </a:endParaRPr>
          </a:p>
          <a:p>
            <a:endParaRPr lang="fr-FR" dirty="0" smtClean="0">
              <a:cs typeface="Consolas" panose="020B0609020204030204" pitchFamily="49" charset="0"/>
              <a:sym typeface="Wingdings" panose="05000000000000000000" pitchFamily="2" charset="2"/>
            </a:endParaRPr>
          </a:p>
          <a:p>
            <a:pPr marL="548640" lvl="2" indent="0">
              <a:buNone/>
            </a:pPr>
            <a:endParaRPr lang="fr-FR" dirty="0">
              <a:cs typeface="Consolas" panose="020B0609020204030204" pitchFamily="49" charset="0"/>
            </a:endParaRPr>
          </a:p>
          <a:p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11/10/2018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19</a:t>
            </a:fld>
            <a:endParaRPr lang="fr-FR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412776"/>
            <a:ext cx="5760640" cy="19889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3485884"/>
            <a:ext cx="4824536" cy="31834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ZoneTexte 11"/>
          <p:cNvSpPr txBox="1"/>
          <p:nvPr/>
        </p:nvSpPr>
        <p:spPr>
          <a:xfrm>
            <a:off x="7812360" y="611396"/>
            <a:ext cx="1008112" cy="36933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 smtClean="0"/>
              <a:t>Exo 2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39002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Agenda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07504" y="1628800"/>
            <a:ext cx="3096344" cy="4824536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fr-FR" sz="2000" b="1" dirty="0" smtClean="0">
                <a:solidFill>
                  <a:srgbClr val="FF0000"/>
                </a:solidFill>
              </a:rPr>
              <a:t>Préambule</a:t>
            </a:r>
          </a:p>
          <a:p>
            <a:pPr lvl="1"/>
            <a:r>
              <a:rPr lang="fr-FR" sz="1600" dirty="0" err="1" smtClean="0"/>
              <a:t>ECMAScript</a:t>
            </a:r>
            <a:r>
              <a:rPr lang="fr-FR" sz="1600" dirty="0" smtClean="0"/>
              <a:t>, TC39 et les versions de JavaScript</a:t>
            </a:r>
            <a:r>
              <a:rPr lang="fr-FR" sz="1700" dirty="0" smtClean="0"/>
              <a:t/>
            </a:r>
            <a:br>
              <a:rPr lang="fr-FR" sz="1700" dirty="0" smtClean="0"/>
            </a:br>
            <a:endParaRPr lang="fr-FR" sz="1700" dirty="0" smtClean="0"/>
          </a:p>
          <a:p>
            <a:pPr marL="0" lvl="0" indent="0">
              <a:buNone/>
            </a:pPr>
            <a:r>
              <a:rPr lang="fr-FR" sz="2000" b="1" dirty="0" smtClean="0">
                <a:solidFill>
                  <a:srgbClr val="FF0000"/>
                </a:solidFill>
              </a:rPr>
              <a:t>Une </a:t>
            </a:r>
            <a:r>
              <a:rPr lang="fr-FR" sz="2000" b="1" dirty="0" smtClean="0">
                <a:solidFill>
                  <a:srgbClr val="FF0000"/>
                </a:solidFill>
              </a:rPr>
              <a:t>réintroduction </a:t>
            </a:r>
            <a:br>
              <a:rPr lang="fr-FR" sz="2000" b="1" dirty="0" smtClean="0">
                <a:solidFill>
                  <a:srgbClr val="FF0000"/>
                </a:solidFill>
              </a:rPr>
            </a:br>
            <a:r>
              <a:rPr lang="fr-FR" sz="2000" b="1" dirty="0" smtClean="0">
                <a:solidFill>
                  <a:srgbClr val="FF0000"/>
                </a:solidFill>
              </a:rPr>
              <a:t>à JavaScript</a:t>
            </a:r>
            <a:endParaRPr lang="fr-FR" sz="2000" b="1" dirty="0">
              <a:solidFill>
                <a:srgbClr val="FF0000"/>
              </a:solidFill>
            </a:endParaRPr>
          </a:p>
          <a:p>
            <a:pPr lvl="1"/>
            <a:r>
              <a:rPr lang="fr-FR" sz="1600" dirty="0" smtClean="0"/>
              <a:t>Primitives </a:t>
            </a:r>
            <a:r>
              <a:rPr lang="fr-FR" sz="1600" dirty="0" smtClean="0"/>
              <a:t>et Objets</a:t>
            </a:r>
            <a:endParaRPr lang="fr-FR" sz="1600" dirty="0"/>
          </a:p>
          <a:p>
            <a:pPr lvl="1"/>
            <a:r>
              <a:rPr lang="fr-FR" sz="1600" dirty="0"/>
              <a:t>Scopes </a:t>
            </a:r>
            <a:r>
              <a:rPr lang="fr-FR" sz="1600" dirty="0" smtClean="0"/>
              <a:t>et </a:t>
            </a:r>
            <a:r>
              <a:rPr lang="fr-FR" sz="1600" dirty="0" err="1" smtClean="0"/>
              <a:t>Closures</a:t>
            </a:r>
            <a:endParaRPr lang="fr-FR" sz="1600" dirty="0"/>
          </a:p>
          <a:p>
            <a:pPr lvl="1"/>
            <a:r>
              <a:rPr lang="fr-FR" sz="1600" dirty="0" smtClean="0"/>
              <a:t>Fonctions et contextes</a:t>
            </a:r>
            <a:endParaRPr lang="fr-FR" sz="1600" dirty="0"/>
          </a:p>
          <a:p>
            <a:pPr lvl="1"/>
            <a:r>
              <a:rPr lang="fr-FR" sz="1600" dirty="0" smtClean="0"/>
              <a:t>Prototypes et constructeurs</a:t>
            </a:r>
          </a:p>
          <a:p>
            <a:pPr lvl="1"/>
            <a:r>
              <a:rPr lang="fr-FR" sz="1600" dirty="0" err="1" smtClean="0"/>
              <a:t>Cast</a:t>
            </a:r>
            <a:r>
              <a:rPr lang="fr-FR" sz="1600" dirty="0" smtClean="0"/>
              <a:t> implicites</a:t>
            </a:r>
            <a:endParaRPr lang="fr-FR" sz="160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11/10/2018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2</a:t>
            </a:fld>
            <a:endParaRPr lang="fr-FR" dirty="0"/>
          </a:p>
        </p:txBody>
      </p:sp>
      <p:sp>
        <p:nvSpPr>
          <p:cNvPr id="7" name="Espace réservé du contenu 2"/>
          <p:cNvSpPr txBox="1">
            <a:spLocks/>
          </p:cNvSpPr>
          <p:nvPr/>
        </p:nvSpPr>
        <p:spPr>
          <a:xfrm>
            <a:off x="3203848" y="1603550"/>
            <a:ext cx="3024336" cy="463376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200" b="1" dirty="0" smtClean="0">
                <a:solidFill>
                  <a:srgbClr val="FF0000"/>
                </a:solidFill>
              </a:rPr>
              <a:t>Mise à niveau ES2015</a:t>
            </a:r>
          </a:p>
          <a:p>
            <a:pPr lvl="1"/>
            <a:r>
              <a:rPr lang="fr-FR" sz="1700" dirty="0" smtClean="0"/>
              <a:t>Arrow </a:t>
            </a:r>
            <a:r>
              <a:rPr lang="fr-FR" sz="1700" dirty="0" err="1" smtClean="0"/>
              <a:t>functions</a:t>
            </a:r>
            <a:endParaRPr lang="fr-FR" sz="1700" dirty="0" smtClean="0"/>
          </a:p>
          <a:p>
            <a:pPr lvl="1"/>
            <a:r>
              <a:rPr lang="fr-FR" sz="1700" dirty="0" smtClean="0"/>
              <a:t>Paramètres par défaut</a:t>
            </a:r>
          </a:p>
          <a:p>
            <a:pPr lvl="1"/>
            <a:r>
              <a:rPr lang="fr-FR" sz="1700" dirty="0" smtClean="0"/>
              <a:t>Spread / </a:t>
            </a:r>
            <a:r>
              <a:rPr lang="fr-FR" sz="1700" dirty="0" err="1" smtClean="0"/>
              <a:t>Rest</a:t>
            </a:r>
            <a:endParaRPr lang="fr-FR" sz="1700" dirty="0" smtClean="0"/>
          </a:p>
          <a:p>
            <a:pPr lvl="1"/>
            <a:r>
              <a:rPr lang="fr-FR" sz="1700" dirty="0" err="1" smtClean="0"/>
              <a:t>Destructuring</a:t>
            </a:r>
            <a:endParaRPr lang="fr-FR" sz="1700" dirty="0" smtClean="0"/>
          </a:p>
          <a:p>
            <a:pPr lvl="1"/>
            <a:r>
              <a:rPr lang="fr-FR" sz="1700" dirty="0" smtClean="0"/>
              <a:t>Template </a:t>
            </a:r>
            <a:r>
              <a:rPr lang="fr-FR" sz="1700" dirty="0" err="1" smtClean="0"/>
              <a:t>literals</a:t>
            </a:r>
            <a:endParaRPr lang="fr-FR" sz="1700" dirty="0" smtClean="0"/>
          </a:p>
          <a:p>
            <a:pPr lvl="1"/>
            <a:r>
              <a:rPr lang="fr-FR" sz="1700" dirty="0" err="1" smtClean="0"/>
              <a:t>Map</a:t>
            </a:r>
            <a:r>
              <a:rPr lang="fr-FR" sz="1700" dirty="0" smtClean="0"/>
              <a:t> et Sets</a:t>
            </a:r>
            <a:endParaRPr lang="fr-FR" sz="1700" dirty="0" smtClean="0"/>
          </a:p>
          <a:p>
            <a:pPr lvl="1"/>
            <a:r>
              <a:rPr lang="fr-FR" sz="1700" dirty="0" smtClean="0"/>
              <a:t>Modules</a:t>
            </a:r>
            <a:r>
              <a:rPr lang="fr-FR" dirty="0" smtClean="0"/>
              <a:t/>
            </a:r>
            <a:br>
              <a:rPr lang="fr-FR" dirty="0" smtClean="0"/>
            </a:br>
            <a:endParaRPr lang="fr-FR" sz="3200" dirty="0" smtClean="0"/>
          </a:p>
          <a:p>
            <a:pPr marL="0" indent="0">
              <a:buNone/>
            </a:pPr>
            <a:r>
              <a:rPr lang="fr-FR" sz="2200" b="1" dirty="0" smtClean="0">
                <a:solidFill>
                  <a:srgbClr val="FF0000"/>
                </a:solidFill>
              </a:rPr>
              <a:t>Gérer l’asynchronisme</a:t>
            </a:r>
          </a:p>
          <a:p>
            <a:pPr lvl="1"/>
            <a:r>
              <a:rPr lang="fr-FR" sz="1700" dirty="0" smtClean="0"/>
              <a:t>Asynchrone, c’est quoi</a:t>
            </a:r>
          </a:p>
          <a:p>
            <a:pPr lvl="1"/>
            <a:r>
              <a:rPr lang="fr-FR" sz="1700" dirty="0" smtClean="0"/>
              <a:t>Callbacks et modèle Publisher/</a:t>
            </a:r>
            <a:r>
              <a:rPr lang="fr-FR" sz="1700" dirty="0" err="1" smtClean="0"/>
              <a:t>Subscriber</a:t>
            </a:r>
            <a:endParaRPr lang="fr-FR" sz="1700" dirty="0" smtClean="0"/>
          </a:p>
          <a:p>
            <a:pPr lvl="1"/>
            <a:r>
              <a:rPr lang="fr-FR" sz="1700" dirty="0" smtClean="0"/>
              <a:t>Promises</a:t>
            </a:r>
          </a:p>
          <a:p>
            <a:pPr lvl="1"/>
            <a:r>
              <a:rPr lang="fr-FR" sz="1700" dirty="0" err="1" smtClean="0"/>
              <a:t>async</a:t>
            </a:r>
            <a:r>
              <a:rPr lang="fr-FR" sz="1700" dirty="0" smtClean="0"/>
              <a:t> / </a:t>
            </a:r>
            <a:r>
              <a:rPr lang="fr-FR" sz="1700" dirty="0" err="1" smtClean="0"/>
              <a:t>await</a:t>
            </a:r>
            <a:endParaRPr lang="fr-FR" sz="1700" dirty="0" smtClean="0"/>
          </a:p>
          <a:p>
            <a:pPr lvl="1"/>
            <a:r>
              <a:rPr lang="fr-FR" sz="1700" dirty="0" smtClean="0"/>
              <a:t>Observables</a:t>
            </a:r>
            <a:endParaRPr lang="fr-FR" sz="1700" dirty="0"/>
          </a:p>
        </p:txBody>
      </p:sp>
      <p:sp>
        <p:nvSpPr>
          <p:cNvPr id="8" name="Espace réservé du contenu 2"/>
          <p:cNvSpPr txBox="1">
            <a:spLocks/>
          </p:cNvSpPr>
          <p:nvPr/>
        </p:nvSpPr>
        <p:spPr>
          <a:xfrm>
            <a:off x="6166697" y="1603550"/>
            <a:ext cx="2890664" cy="4948808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600" b="1" dirty="0" smtClean="0">
                <a:solidFill>
                  <a:srgbClr val="FF0000"/>
                </a:solidFill>
              </a:rPr>
              <a:t>Orienté Objet</a:t>
            </a:r>
          </a:p>
          <a:p>
            <a:pPr lvl="1"/>
            <a:r>
              <a:rPr lang="fr-FR" dirty="0" smtClean="0"/>
              <a:t>class / super / </a:t>
            </a:r>
            <a:r>
              <a:rPr lang="fr-FR" dirty="0" err="1" smtClean="0"/>
              <a:t>extends</a:t>
            </a:r>
            <a:endParaRPr lang="fr-FR" sz="3200" dirty="0" smtClean="0"/>
          </a:p>
          <a:p>
            <a:pPr lvl="1"/>
            <a:r>
              <a:rPr lang="fr-FR" dirty="0" smtClean="0"/>
              <a:t>Prototypes et délégation</a:t>
            </a:r>
          </a:p>
          <a:p>
            <a:pPr lvl="1"/>
            <a:r>
              <a:rPr lang="fr-FR" dirty="0" smtClean="0"/>
              <a:t>Composition d’objets</a:t>
            </a:r>
            <a:endParaRPr lang="fr-FR" sz="3200" dirty="0" smtClean="0"/>
          </a:p>
          <a:p>
            <a:pPr lvl="1"/>
            <a:r>
              <a:rPr lang="fr-FR" dirty="0" smtClean="0"/>
              <a:t>Symboles, </a:t>
            </a:r>
            <a:r>
              <a:rPr lang="fr-FR" dirty="0" err="1" smtClean="0"/>
              <a:t>itérab</a:t>
            </a:r>
            <a:r>
              <a:rPr lang="fr-FR" dirty="0" err="1" smtClean="0"/>
              <a:t>les</a:t>
            </a:r>
            <a:r>
              <a:rPr lang="fr-FR" dirty="0" smtClean="0"/>
              <a:t> </a:t>
            </a:r>
            <a:r>
              <a:rPr lang="fr-FR" dirty="0" smtClean="0"/>
              <a:t>et générateurs</a:t>
            </a:r>
            <a:endParaRPr lang="fr-FR" sz="3200" dirty="0" smtClean="0"/>
          </a:p>
          <a:p>
            <a:pPr lvl="1"/>
            <a:r>
              <a:rPr lang="fr-FR" dirty="0" err="1" smtClean="0"/>
              <a:t>Proxies</a:t>
            </a:r>
            <a:r>
              <a:rPr lang="fr-FR" dirty="0" smtClean="0"/>
              <a:t/>
            </a:r>
            <a:br>
              <a:rPr lang="fr-FR" dirty="0" smtClean="0"/>
            </a:br>
            <a:endParaRPr lang="fr-FR" sz="3600" dirty="0" smtClean="0"/>
          </a:p>
          <a:p>
            <a:pPr marL="0" indent="0">
              <a:buNone/>
            </a:pPr>
            <a:r>
              <a:rPr lang="fr-FR" sz="2600" b="1" dirty="0" smtClean="0">
                <a:solidFill>
                  <a:srgbClr val="FF0000"/>
                </a:solidFill>
              </a:rPr>
              <a:t>Orienté Fonctionnel</a:t>
            </a:r>
            <a:endParaRPr lang="fr-FR" sz="4100" b="1" dirty="0" smtClean="0">
              <a:solidFill>
                <a:srgbClr val="FF0000"/>
              </a:solidFill>
            </a:endParaRPr>
          </a:p>
          <a:p>
            <a:pPr lvl="1"/>
            <a:r>
              <a:rPr lang="fr-FR" dirty="0" smtClean="0"/>
              <a:t>Patterns d’arguments</a:t>
            </a:r>
            <a:endParaRPr lang="fr-FR" sz="3200" dirty="0" smtClean="0"/>
          </a:p>
          <a:p>
            <a:pPr lvl="1"/>
            <a:r>
              <a:rPr lang="fr-FR" dirty="0" smtClean="0"/>
              <a:t>API chaînables</a:t>
            </a:r>
            <a:endParaRPr lang="fr-FR" dirty="0" smtClean="0"/>
          </a:p>
          <a:p>
            <a:pPr lvl="1"/>
            <a:r>
              <a:rPr lang="fr-FR" dirty="0" smtClean="0"/>
              <a:t>Composition de fonctions</a:t>
            </a:r>
            <a:endParaRPr lang="fr-FR" sz="3200" dirty="0" smtClean="0"/>
          </a:p>
          <a:p>
            <a:pPr lvl="1"/>
            <a:r>
              <a:rPr lang="fr-FR" dirty="0" err="1" smtClean="0"/>
              <a:t>Curryfication</a:t>
            </a:r>
            <a:endParaRPr lang="fr-FR" sz="3200" dirty="0" smtClean="0"/>
          </a:p>
          <a:p>
            <a:pPr lvl="1"/>
            <a:r>
              <a:rPr lang="fr-FR" dirty="0" err="1" smtClean="0"/>
              <a:t>Récursion</a:t>
            </a:r>
            <a:endParaRPr lang="fr-FR" sz="3200" dirty="0" smtClean="0"/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r>
              <a:rPr lang="fr-FR" sz="2600" b="1" dirty="0" smtClean="0">
                <a:solidFill>
                  <a:srgbClr val="FF0000"/>
                </a:solidFill>
              </a:rPr>
              <a:t>Au-delà du JS</a:t>
            </a:r>
          </a:p>
          <a:p>
            <a:pPr lvl="1"/>
            <a:r>
              <a:rPr lang="fr-FR" sz="2100" dirty="0" smtClean="0"/>
              <a:t>Babel et </a:t>
            </a:r>
            <a:r>
              <a:rPr lang="fr-FR" sz="2100" dirty="0" err="1" smtClean="0"/>
              <a:t>transpileurs</a:t>
            </a:r>
            <a:endParaRPr lang="fr-FR" sz="2100" dirty="0" smtClean="0"/>
          </a:p>
          <a:p>
            <a:pPr lvl="1"/>
            <a:r>
              <a:rPr lang="fr-FR" sz="2100" dirty="0" smtClean="0"/>
              <a:t>TypeScript</a:t>
            </a:r>
            <a:r>
              <a:rPr lang="fr-FR" sz="2100" dirty="0"/>
              <a:t>, Flow, JSX…</a:t>
            </a:r>
            <a:endParaRPr lang="fr-FR" sz="2100" b="1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fr-FR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0470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Objets: assignation de propriétés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11/10/2018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20</a:t>
            </a:fld>
            <a:endParaRPr lang="fr-FR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204864"/>
            <a:ext cx="7012311" cy="20379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ZoneTexte 13"/>
          <p:cNvSpPr txBox="1"/>
          <p:nvPr/>
        </p:nvSpPr>
        <p:spPr>
          <a:xfrm>
            <a:off x="827584" y="4725144"/>
            <a:ext cx="7344816" cy="646331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 err="1" smtClean="0"/>
              <a:t>Object.assign</a:t>
            </a:r>
            <a:r>
              <a:rPr lang="fr-FR" dirty="0" smtClean="0"/>
              <a:t> est très utile pour l’assignation de valeurs par défaut ou l’assignation d’un ensemble de propriétés en une seule instruction</a:t>
            </a:r>
            <a:endParaRPr lang="fr-FR" dirty="0"/>
          </a:p>
        </p:txBody>
      </p:sp>
      <p:sp>
        <p:nvSpPr>
          <p:cNvPr id="17" name="ZoneTexte 16"/>
          <p:cNvSpPr txBox="1"/>
          <p:nvPr/>
        </p:nvSpPr>
        <p:spPr>
          <a:xfrm>
            <a:off x="7812360" y="611396"/>
            <a:ext cx="1008112" cy="36933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 smtClean="0"/>
              <a:t>Exo 3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05186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Descripteurs de propriétés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 smtClean="0"/>
              <a:t>Chaque propriété contient en plus de sa valeur, une liste de paramètres intrinsèques appelés </a:t>
            </a:r>
            <a:r>
              <a:rPr lang="fr-FR" b="1" dirty="0" smtClean="0"/>
              <a:t>descripteurs</a:t>
            </a:r>
            <a:r>
              <a:rPr lang="fr-FR" dirty="0" smtClean="0"/>
              <a:t>:</a:t>
            </a:r>
          </a:p>
          <a:p>
            <a:pPr lvl="1"/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value</a:t>
            </a:r>
            <a:r>
              <a:rPr lang="fr-FR" dirty="0" smtClean="0">
                <a:solidFill>
                  <a:schemeClr val="accent1"/>
                </a:solidFill>
              </a:rPr>
              <a:t>: la valeur de la propriété</a:t>
            </a:r>
          </a:p>
          <a:p>
            <a:pPr lvl="1"/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enumerable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 smtClean="0">
                <a:solidFill>
                  <a:schemeClr val="accent1"/>
                </a:solidFill>
              </a:rPr>
              <a:t>si la propriété est retournée par </a:t>
            </a:r>
            <a:r>
              <a:rPr lang="fr-FR" sz="1600" dirty="0" err="1" smtClean="0">
                <a:solidFill>
                  <a:schemeClr val="accent1"/>
                </a:solidFill>
              </a:rPr>
              <a:t>Object.keys</a:t>
            </a:r>
            <a:r>
              <a:rPr lang="fr-FR" sz="1600" dirty="0" smtClean="0">
                <a:solidFill>
                  <a:schemeClr val="accent1"/>
                </a:solidFill>
              </a:rPr>
              <a:t> ou </a:t>
            </a:r>
            <a:r>
              <a:rPr lang="fr-FR" sz="1600" dirty="0" err="1" smtClean="0">
                <a:solidFill>
                  <a:schemeClr val="accent1"/>
                </a:solidFill>
              </a:rPr>
              <a:t>for..in</a:t>
            </a:r>
            <a:endParaRPr lang="fr-FR" sz="1600" dirty="0" smtClean="0">
              <a:solidFill>
                <a:schemeClr val="accent1"/>
              </a:solidFill>
            </a:endParaRPr>
          </a:p>
          <a:p>
            <a:pPr lvl="1"/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writable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dirty="0" smtClean="0">
                <a:solidFill>
                  <a:schemeClr val="accent1"/>
                </a:solidFill>
              </a:rPr>
              <a:t>si la valeur de la propriété peut être modifiée</a:t>
            </a:r>
          </a:p>
          <a:p>
            <a:pPr lvl="1"/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configurable: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lang="fr-FR" dirty="0" smtClean="0"/>
              <a:t> </a:t>
            </a:r>
            <a:r>
              <a:rPr lang="fr-FR" dirty="0" smtClean="0">
                <a:solidFill>
                  <a:schemeClr val="accent1"/>
                </a:solidFill>
              </a:rPr>
              <a:t>si le descripteur peut être modifié</a:t>
            </a:r>
          </a:p>
          <a:p>
            <a:pPr lvl="1"/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get</a:t>
            </a:r>
            <a:r>
              <a:rPr lang="fr-FR" dirty="0" smtClean="0"/>
              <a:t>: </a:t>
            </a:r>
            <a:r>
              <a:rPr lang="fr-FR" dirty="0" smtClean="0">
                <a:solidFill>
                  <a:schemeClr val="accent1"/>
                </a:solidFill>
              </a:rPr>
              <a:t>fonction optionnelle à utiliser comme accesseur (getter)</a:t>
            </a:r>
          </a:p>
          <a:p>
            <a:pPr lvl="1"/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set</a:t>
            </a:r>
            <a:r>
              <a:rPr lang="fr-FR" dirty="0" smtClean="0"/>
              <a:t>: </a:t>
            </a:r>
            <a:r>
              <a:rPr lang="fr-FR" dirty="0" smtClean="0">
                <a:solidFill>
                  <a:schemeClr val="accent1"/>
                </a:solidFill>
              </a:rPr>
              <a:t>fonction optionnelle à utiliser comme mutateur (setter)</a:t>
            </a:r>
          </a:p>
          <a:p>
            <a:pPr lvl="1"/>
            <a:endParaRPr lang="fr-FR" dirty="0" smtClean="0">
              <a:solidFill>
                <a:schemeClr val="accent1"/>
              </a:solidFill>
            </a:endParaRPr>
          </a:p>
          <a:p>
            <a:pPr marL="0" indent="0">
              <a:buNone/>
            </a:pPr>
            <a:r>
              <a:rPr lang="fr-FR" dirty="0" smtClean="0"/>
              <a:t>Une assignation classique est énumérable, modifiable et configurable, sans accesseur ou mutateur spécifique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11/10/2018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21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84475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Getters / Setters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 smtClean="0"/>
              <a:t>Notation littérale :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11/10/2018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22</a:t>
            </a:fld>
            <a:endParaRPr lang="fr-FR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204864"/>
            <a:ext cx="7946357" cy="38854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88671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Descripteurs de propriétés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FR" sz="2000" dirty="0"/>
              <a:t>La méthode </a:t>
            </a:r>
            <a:r>
              <a:rPr lang="fr-FR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Object.defineProperty</a:t>
            </a:r>
            <a:r>
              <a:rPr lang="fr-FR" sz="2000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fr-FR" sz="2000" dirty="0"/>
              <a:t> permet </a:t>
            </a:r>
            <a:r>
              <a:rPr lang="fr-FR" sz="2000" dirty="0" smtClean="0"/>
              <a:t>d’assigner une propriété en précisant ses descripteurs</a:t>
            </a:r>
            <a:endParaRPr lang="fr-FR" sz="200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11/10/2018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23</a:t>
            </a:fld>
            <a:endParaRPr lang="fr-FR" dirty="0"/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636912"/>
            <a:ext cx="5133975" cy="337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192" y="2636912"/>
            <a:ext cx="2628900" cy="2247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" name="Connecteur droit 9"/>
          <p:cNvCxnSpPr/>
          <p:nvPr/>
        </p:nvCxnSpPr>
        <p:spPr>
          <a:xfrm>
            <a:off x="5724128" y="2636912"/>
            <a:ext cx="0" cy="36724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ZoneTexte 10"/>
          <p:cNvSpPr txBox="1"/>
          <p:nvPr/>
        </p:nvSpPr>
        <p:spPr>
          <a:xfrm>
            <a:off x="7812360" y="611396"/>
            <a:ext cx="1008112" cy="36933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 smtClean="0"/>
              <a:t>Exo 4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04430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Scopes (portées)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484784"/>
            <a:ext cx="8579296" cy="4992216"/>
          </a:xfrm>
        </p:spPr>
        <p:txBody>
          <a:bodyPr/>
          <a:lstStyle/>
          <a:p>
            <a:pPr marL="0" indent="0">
              <a:buNone/>
            </a:pPr>
            <a:r>
              <a:rPr lang="fr-FR" sz="2000" b="1" dirty="0" smtClean="0"/>
              <a:t>Scope = portée </a:t>
            </a:r>
            <a:r>
              <a:rPr lang="fr-FR" sz="2000" dirty="0" smtClean="0"/>
              <a:t>= périmètre dans lequel les variables peuvent être accédées depuis un endroit donné</a:t>
            </a:r>
          </a:p>
          <a:p>
            <a:pPr marL="0" indent="0">
              <a:buNone/>
            </a:pPr>
            <a:r>
              <a:rPr lang="fr-FR" sz="2000" dirty="0" smtClean="0"/>
              <a:t>Au plus haut niveau, on est dans le scope </a:t>
            </a:r>
            <a:r>
              <a:rPr lang="fr-FR" sz="2000" b="1" dirty="0" smtClean="0"/>
              <a:t>global</a:t>
            </a:r>
            <a:r>
              <a:rPr lang="fr-FR" sz="2000" dirty="0" smtClean="0"/>
              <a:t>, accessible partout.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>           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11/10/2018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24</a:t>
            </a:fld>
            <a:endParaRPr lang="fr-FR" dirty="0"/>
          </a:p>
        </p:txBody>
      </p:sp>
      <p:pic>
        <p:nvPicPr>
          <p:cNvPr id="4098" name="Picture 2" descr="https://github.com/getify/You-Dont-Know-JS/raw/master/scope%20%26%20closures/fig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4250" y="2708920"/>
            <a:ext cx="4629998" cy="2880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ZoneTexte 7"/>
          <p:cNvSpPr txBox="1"/>
          <p:nvPr/>
        </p:nvSpPr>
        <p:spPr>
          <a:xfrm>
            <a:off x="395536" y="5746030"/>
            <a:ext cx="87484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Accessible depuis le scope global </a:t>
            </a:r>
            <a:r>
              <a:rPr lang="fr-FR" dirty="0" smtClean="0">
                <a:solidFill>
                  <a:srgbClr val="00C180"/>
                </a:solidFill>
              </a:rPr>
              <a:t>(1)                   </a:t>
            </a:r>
            <a:r>
              <a:rPr lang="fr-FR" dirty="0" smtClean="0"/>
              <a:t>: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foo</a:t>
            </a:r>
            <a:endParaRPr lang="fr-FR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r-FR" dirty="0" smtClean="0"/>
              <a:t>Accessible depuis le scope de la fonction </a:t>
            </a:r>
            <a:r>
              <a:rPr lang="fr-FR" dirty="0" err="1" smtClean="0"/>
              <a:t>foo</a:t>
            </a:r>
            <a:r>
              <a:rPr lang="fr-FR" dirty="0" smtClean="0"/>
              <a:t> </a:t>
            </a:r>
            <a:r>
              <a:rPr lang="fr-FR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(2)  </a:t>
            </a:r>
            <a:r>
              <a:rPr lang="fr-FR" dirty="0" smtClean="0"/>
              <a:t>: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foo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, a, b, bar</a:t>
            </a:r>
          </a:p>
          <a:p>
            <a:r>
              <a:rPr lang="fr-FR" dirty="0" smtClean="0"/>
              <a:t>Accessible depuis le scope de la fonction bar </a:t>
            </a:r>
            <a:r>
              <a:rPr lang="fr-FR" dirty="0" smtClean="0">
                <a:solidFill>
                  <a:srgbClr val="0070C0"/>
                </a:solidFill>
              </a:rPr>
              <a:t>(3)</a:t>
            </a:r>
            <a:r>
              <a:rPr lang="fr-FR" dirty="0" smtClean="0"/>
              <a:t>  :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foo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, a, b, bar, c</a:t>
            </a:r>
            <a:endParaRPr lang="fr-FR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3292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Scopes de blocs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 smtClean="0"/>
              <a:t>En plus des scopes des fonctions, certaines instructions créent des scopes dits </a:t>
            </a:r>
            <a:r>
              <a:rPr lang="fr-FR" b="1" dirty="0" smtClean="0"/>
              <a:t>scopes de blocs</a:t>
            </a:r>
          </a:p>
          <a:p>
            <a:pPr marL="0" indent="0">
              <a:buNone/>
            </a:pPr>
            <a:r>
              <a:rPr lang="fr-FR" dirty="0" smtClean="0"/>
              <a:t>On parle d’ </a:t>
            </a:r>
            <a:r>
              <a:rPr lang="fr-FR" b="1" dirty="0" smtClean="0"/>
              <a:t>instructions à bloc </a:t>
            </a:r>
            <a:r>
              <a:rPr lang="fr-FR" dirty="0" smtClean="0"/>
              <a:t>:</a:t>
            </a:r>
          </a:p>
          <a:p>
            <a:pPr lvl="1"/>
            <a:r>
              <a:rPr lang="fr-FR" sz="2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if(){ … }</a:t>
            </a:r>
          </a:p>
          <a:p>
            <a:pPr lvl="1"/>
            <a:r>
              <a:rPr lang="fr-FR" sz="2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for(){ … }</a:t>
            </a:r>
          </a:p>
          <a:p>
            <a:pPr lvl="1"/>
            <a:r>
              <a:rPr lang="fr-FR" sz="22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fr-FR" sz="2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(){ … }</a:t>
            </a:r>
          </a:p>
          <a:p>
            <a:pPr lvl="1"/>
            <a:endParaRPr lang="fr-FR" dirty="0"/>
          </a:p>
          <a:p>
            <a:pPr lvl="1"/>
            <a:endParaRPr lang="fr-FR" dirty="0" smtClean="0"/>
          </a:p>
          <a:p>
            <a:pPr lvl="1"/>
            <a:endParaRPr lang="fr-FR" dirty="0" smtClean="0"/>
          </a:p>
          <a:p>
            <a:pPr lvl="1"/>
            <a:endParaRPr lang="fr-FR" dirty="0" smtClean="0"/>
          </a:p>
          <a:p>
            <a:pPr marL="0" indent="0">
              <a:buNone/>
            </a:pPr>
            <a:r>
              <a:rPr lang="fr-FR" dirty="0" smtClean="0"/>
              <a:t>Un scope de bloc peut aussi être déclaré avec 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{ … }</a:t>
            </a:r>
            <a:b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dirty="0" smtClean="0">
                <a:cs typeface="Consolas" panose="020B0609020204030204" pitchFamily="49" charset="0"/>
              </a:rPr>
              <a:t>On sait le différencier d’une déclaration d’objet</a:t>
            </a:r>
            <a:endParaRPr lang="fr-FR" dirty="0" smtClean="0"/>
          </a:p>
          <a:p>
            <a:endParaRPr lang="fr-FR" dirty="0" smtClean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11/10/2018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25</a:t>
            </a:fld>
            <a:endParaRPr lang="fr-FR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952" y="3126771"/>
            <a:ext cx="4499992" cy="1814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30098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var, let ou </a:t>
            </a:r>
            <a:r>
              <a:rPr lang="fr-FR" dirty="0" err="1" smtClean="0"/>
              <a:t>const</a:t>
            </a:r>
            <a:r>
              <a:rPr lang="fr-FR" dirty="0" smtClean="0"/>
              <a:t> ?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4509120"/>
            <a:ext cx="8229600" cy="1967880"/>
          </a:xfrm>
        </p:spPr>
        <p:txBody>
          <a:bodyPr/>
          <a:lstStyle/>
          <a:p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let </a:t>
            </a:r>
            <a:r>
              <a:rPr lang="fr-FR" dirty="0" smtClean="0">
                <a:cs typeface="Consolas" panose="020B0609020204030204" pitchFamily="49" charset="0"/>
              </a:rPr>
              <a:t>et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dirty="0" smtClean="0">
                <a:cs typeface="Consolas" panose="020B0609020204030204" pitchFamily="49" charset="0"/>
              </a:rPr>
              <a:t>sont apparus avec ES6</a:t>
            </a:r>
          </a:p>
          <a:p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fr-FR" dirty="0" smtClean="0">
                <a:cs typeface="Consolas" panose="020B0609020204030204" pitchFamily="49" charset="0"/>
              </a:rPr>
              <a:t>n’est quasiment plus utilisé depuis</a:t>
            </a:r>
          </a:p>
          <a:p>
            <a:pPr marL="0" indent="0">
              <a:buNone/>
            </a:pPr>
            <a:endParaRPr lang="fr-FR" dirty="0" smtClean="0"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fr-FR" dirty="0" smtClean="0">
                <a:cs typeface="Consolas" panose="020B0609020204030204" pitchFamily="49" charset="0"/>
              </a:rPr>
              <a:t>Privilégier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fr-FR" dirty="0" smtClean="0">
                <a:cs typeface="Consolas" panose="020B0609020204030204" pitchFamily="49" charset="0"/>
              </a:rPr>
              <a:t>, ou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 let </a:t>
            </a:r>
            <a:r>
              <a:rPr lang="fr-FR" dirty="0" smtClean="0">
                <a:cs typeface="Consolas" panose="020B0609020204030204" pitchFamily="49" charset="0"/>
              </a:rPr>
              <a:t>si vous devez la réassigner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11/10/2018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26</a:t>
            </a:fld>
            <a:endParaRPr lang="fr-FR" dirty="0"/>
          </a:p>
        </p:txBody>
      </p:sp>
      <p:graphicFrame>
        <p:nvGraphicFramePr>
          <p:cNvPr id="7" name="Tableau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5910862"/>
              </p:ext>
            </p:extLst>
          </p:nvPr>
        </p:nvGraphicFramePr>
        <p:xfrm>
          <a:off x="1331640" y="1988840"/>
          <a:ext cx="6768752" cy="182880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2160240"/>
                <a:gridCol w="2160240"/>
                <a:gridCol w="2448272"/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fr-FR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400" dirty="0" smtClean="0"/>
                        <a:t>Scope</a:t>
                      </a:r>
                      <a:endParaRPr lang="fr-FR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400" dirty="0" err="1" smtClean="0"/>
                        <a:t>Réassignable</a:t>
                      </a:r>
                      <a:r>
                        <a:rPr lang="fr-FR" sz="2400" dirty="0" smtClean="0"/>
                        <a:t> ?</a:t>
                      </a:r>
                      <a:endParaRPr lang="fr-FR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sz="2400" dirty="0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var</a:t>
                      </a:r>
                      <a:endParaRPr lang="fr-FR" sz="2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400" dirty="0" smtClean="0"/>
                        <a:t>fonction</a:t>
                      </a:r>
                      <a:endParaRPr lang="fr-FR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400" dirty="0" smtClean="0"/>
                        <a:t>oui</a:t>
                      </a:r>
                      <a:endParaRPr lang="fr-FR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sz="2400" dirty="0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let</a:t>
                      </a:r>
                      <a:endParaRPr lang="fr-FR" sz="2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400" dirty="0" smtClean="0"/>
                        <a:t>bloc</a:t>
                      </a:r>
                      <a:endParaRPr lang="fr-FR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400" dirty="0" smtClean="0"/>
                        <a:t>oui</a:t>
                      </a:r>
                      <a:endParaRPr lang="fr-FR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sz="2400" dirty="0" err="1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const</a:t>
                      </a:r>
                      <a:endParaRPr lang="fr-FR" sz="2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400" dirty="0" smtClean="0"/>
                        <a:t>bloc</a:t>
                      </a:r>
                      <a:endParaRPr lang="fr-FR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400" dirty="0" smtClean="0"/>
                        <a:t>non</a:t>
                      </a:r>
                      <a:endParaRPr lang="fr-FR" sz="24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88035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Closures</a:t>
            </a:r>
            <a:r>
              <a:rPr lang="fr-FR" dirty="0" smtClean="0"/>
              <a:t> (fermetures)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Bef>
                <a:spcPts val="1800"/>
              </a:spcBef>
              <a:buNone/>
            </a:pPr>
            <a:r>
              <a:rPr lang="fr-FR" dirty="0" smtClean="0"/>
              <a:t>Scope d’une fonction = scope local + scope parent</a:t>
            </a:r>
            <a:br>
              <a:rPr lang="fr-FR" dirty="0" smtClean="0"/>
            </a:br>
            <a:r>
              <a:rPr lang="fr-FR" dirty="0" smtClean="0"/>
              <a:t>                                   = variables locales + variables libres</a:t>
            </a:r>
          </a:p>
          <a:p>
            <a:pPr marL="0" indent="0">
              <a:spcBef>
                <a:spcPts val="1800"/>
              </a:spcBef>
              <a:buNone/>
            </a:pPr>
            <a:r>
              <a:rPr lang="fr-FR" sz="2000" dirty="0" smtClean="0"/>
              <a:t>Une fonction utilisant des variables libres (définies dans un scope parent) est appelée </a:t>
            </a:r>
            <a:r>
              <a:rPr lang="fr-FR" sz="2000" b="1" dirty="0" err="1" smtClean="0"/>
              <a:t>closure</a:t>
            </a:r>
            <a:r>
              <a:rPr lang="fr-FR" sz="2000" dirty="0" smtClean="0"/>
              <a:t>.  Une </a:t>
            </a:r>
            <a:r>
              <a:rPr lang="fr-FR" sz="2000" dirty="0" err="1" smtClean="0"/>
              <a:t>closure</a:t>
            </a:r>
            <a:r>
              <a:rPr lang="fr-FR" sz="2000" dirty="0" smtClean="0"/>
              <a:t> doit garder en mémoire son scope parent pour pouvoir s’exécuter correctement.</a:t>
            </a:r>
            <a:endParaRPr lang="fr-FR" sz="200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11/10/2018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27</a:t>
            </a:fld>
            <a:endParaRPr lang="fr-FR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0874" y="3933056"/>
            <a:ext cx="3257550" cy="2552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ZoneTexte 7"/>
          <p:cNvSpPr txBox="1"/>
          <p:nvPr/>
        </p:nvSpPr>
        <p:spPr>
          <a:xfrm>
            <a:off x="539552" y="4653136"/>
            <a:ext cx="4320480" cy="163121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fr-FR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add5</a:t>
            </a:r>
            <a:r>
              <a:rPr lang="fr-FR" sz="1600" i="1" dirty="0" smtClean="0"/>
              <a:t> retient son scope parent avec </a:t>
            </a:r>
            <a:r>
              <a:rPr lang="fr-FR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x=5</a:t>
            </a:r>
          </a:p>
          <a:p>
            <a:pPr>
              <a:spcBef>
                <a:spcPts val="1200"/>
              </a:spcBef>
            </a:pPr>
            <a:r>
              <a:rPr lang="fr-FR" sz="1600" i="1" dirty="0" smtClean="0"/>
              <a:t>Ce lien empêche le </a:t>
            </a:r>
            <a:r>
              <a:rPr lang="fr-FR" sz="1600" i="1" dirty="0" err="1" smtClean="0"/>
              <a:t>garbage</a:t>
            </a:r>
            <a:r>
              <a:rPr lang="fr-FR" sz="1600" i="1" dirty="0" smtClean="0"/>
              <a:t> collector de déréférencer la variable locale </a:t>
            </a:r>
            <a:r>
              <a:rPr lang="fr-FR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fr-FR" sz="1600" i="1" dirty="0" smtClean="0"/>
              <a:t> à la fin de l’exécution de </a:t>
            </a:r>
            <a:r>
              <a:rPr lang="fr-FR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add</a:t>
            </a:r>
            <a:endParaRPr lang="fr-FR" sz="16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spcBef>
                <a:spcPts val="1200"/>
              </a:spcBef>
            </a:pPr>
            <a:r>
              <a:rPr lang="fr-FR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add5</a:t>
            </a:r>
            <a:r>
              <a:rPr lang="fr-FR" sz="1600" i="1" dirty="0" smtClean="0"/>
              <a:t> est donc une </a:t>
            </a:r>
            <a:r>
              <a:rPr lang="fr-FR" sz="1600" b="1" i="1" dirty="0" err="1" smtClean="0"/>
              <a:t>closure</a:t>
            </a:r>
            <a:endParaRPr lang="fr-FR" sz="1600" b="1" i="1" dirty="0"/>
          </a:p>
        </p:txBody>
      </p:sp>
    </p:spTree>
    <p:extLst>
      <p:ext uri="{BB962C8B-B14F-4D97-AF65-F5344CB8AC3E}">
        <p14:creationId xmlns:p14="http://schemas.microsoft.com/office/powerpoint/2010/main" val="2227794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Utilisation des </a:t>
            </a:r>
            <a:r>
              <a:rPr lang="fr-FR" dirty="0" err="1" smtClean="0"/>
              <a:t>closures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Variables « privées »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11/10/2018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28</a:t>
            </a:fld>
            <a:endParaRPr lang="fr-FR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550" y="2424113"/>
            <a:ext cx="4152900" cy="2009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827584" y="5013176"/>
            <a:ext cx="7344816" cy="92333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 smtClean="0"/>
              <a:t>En dehors du scope de la fonction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getCompteur</a:t>
            </a:r>
            <a:r>
              <a:rPr lang="fr-FR" dirty="0" smtClean="0"/>
              <a:t>, la variable 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value</a:t>
            </a:r>
            <a:r>
              <a:rPr lang="fr-FR" dirty="0" smtClean="0"/>
              <a:t> ne sera jamais accessible. Seule les </a:t>
            </a:r>
            <a:r>
              <a:rPr lang="fr-FR" dirty="0" err="1" smtClean="0"/>
              <a:t>closures</a:t>
            </a:r>
            <a:r>
              <a:rPr lang="fr-FR" dirty="0" smtClean="0"/>
              <a:t>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getValue</a:t>
            </a:r>
            <a:r>
              <a:rPr lang="fr-FR" dirty="0" smtClean="0"/>
              <a:t> et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increment</a:t>
            </a:r>
            <a:r>
              <a:rPr lang="fr-FR" dirty="0" smtClean="0"/>
              <a:t> permettent d’y accéder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60933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Utilisation des </a:t>
            </a:r>
            <a:r>
              <a:rPr lang="fr-FR" dirty="0" err="1" smtClean="0"/>
              <a:t>closures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 err="1" smtClean="0"/>
              <a:t>Immediately</a:t>
            </a:r>
            <a:r>
              <a:rPr lang="fr-FR" dirty="0" smtClean="0"/>
              <a:t> </a:t>
            </a:r>
            <a:r>
              <a:rPr lang="fr-FR" dirty="0" err="1" smtClean="0"/>
              <a:t>Invoked</a:t>
            </a:r>
            <a:r>
              <a:rPr lang="fr-FR" dirty="0" smtClean="0"/>
              <a:t> </a:t>
            </a:r>
            <a:r>
              <a:rPr lang="fr-FR" dirty="0" err="1" smtClean="0"/>
              <a:t>Function</a:t>
            </a:r>
            <a:r>
              <a:rPr lang="fr-FR" dirty="0" smtClean="0"/>
              <a:t> Expressions (IIFE)</a:t>
            </a:r>
          </a:p>
          <a:p>
            <a:pPr lvl="1"/>
            <a:r>
              <a:rPr lang="fr-FR" dirty="0" smtClean="0"/>
              <a:t>force la création d’une nouvelle portée lexicale</a:t>
            </a:r>
          </a:p>
          <a:p>
            <a:pPr lvl="1"/>
            <a:r>
              <a:rPr lang="fr-FR" dirty="0" smtClean="0"/>
              <a:t>évite de polluer le scope parent (typiquement le scope global)</a:t>
            </a:r>
          </a:p>
          <a:p>
            <a:pPr lvl="1"/>
            <a:r>
              <a:rPr lang="fr-FR" dirty="0" smtClean="0"/>
              <a:t>peut être remplacé par un scope de bloc en ES6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11/10/2018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29</a:t>
            </a:fld>
            <a:endParaRPr lang="fr-FR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585" y="3573016"/>
            <a:ext cx="8201025" cy="2343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31337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cap="none" dirty="0" err="1" smtClean="0"/>
              <a:t>Cheat</a:t>
            </a:r>
            <a:r>
              <a:rPr lang="fr-FR" cap="none" dirty="0" smtClean="0"/>
              <a:t> </a:t>
            </a:r>
            <a:r>
              <a:rPr lang="fr-FR" cap="none" dirty="0" err="1" smtClean="0"/>
              <a:t>sheets</a:t>
            </a:r>
            <a:endParaRPr lang="fr-FR" cap="none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 smtClean="0"/>
              <a:t>Ça peut servir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853A5-69BC-4513-9004-6ED4EC9F3CD5}" type="datetime1">
              <a:rPr lang="fr-FR" smtClean="0"/>
              <a:t>11/10/2018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79586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Utilisation des </a:t>
            </a:r>
            <a:r>
              <a:rPr lang="fr-FR" dirty="0" err="1" smtClean="0"/>
              <a:t>closures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755576" y="5103431"/>
            <a:ext cx="7704856" cy="1252736"/>
          </a:xfr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 smtClean="0"/>
              <a:t>Attention, les </a:t>
            </a:r>
            <a:r>
              <a:rPr lang="fr-FR" dirty="0" err="1" smtClean="0"/>
              <a:t>closures</a:t>
            </a:r>
            <a:r>
              <a:rPr lang="fr-FR" dirty="0" smtClean="0"/>
              <a:t> conservent une référence au scope parent, elles ne conservent pas la valeur des variables de ce scope au moment de leur instanciation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11/10/2018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30</a:t>
            </a:fld>
            <a:endParaRPr lang="fr-FR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0656" y="1772816"/>
            <a:ext cx="4429125" cy="140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0656" y="3480246"/>
            <a:ext cx="581025" cy="39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0656" y="3827106"/>
            <a:ext cx="581025" cy="39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0655" y="4169841"/>
            <a:ext cx="581025" cy="39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ZoneTexte 10"/>
          <p:cNvSpPr txBox="1"/>
          <p:nvPr/>
        </p:nvSpPr>
        <p:spPr>
          <a:xfrm>
            <a:off x="7812360" y="611396"/>
            <a:ext cx="1008112" cy="36933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 smtClean="0"/>
              <a:t>Exo 5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86941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Fonctions et contexte d’</a:t>
            </a:r>
            <a:r>
              <a:rPr lang="fr-FR" dirty="0"/>
              <a:t>e</a:t>
            </a:r>
            <a:r>
              <a:rPr lang="fr-FR" dirty="0" smtClean="0"/>
              <a:t>xécution</a:t>
            </a:r>
            <a:endParaRPr lang="fr-FR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FR" sz="2000" dirty="0" smtClean="0"/>
              <a:t>Les fonctions ont un « argument caché » appelé </a:t>
            </a:r>
            <a:r>
              <a:rPr lang="fr-FR" sz="2000" b="1" dirty="0" smtClean="0"/>
              <a:t>contexte</a:t>
            </a:r>
            <a:r>
              <a:rPr lang="fr-FR" sz="2000" dirty="0" smtClean="0"/>
              <a:t> et assigné au mot-clé </a:t>
            </a:r>
            <a:r>
              <a:rPr lang="fr-FR" sz="2000" b="1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fr-FR" sz="2000" dirty="0" smtClean="0">
                <a:cs typeface="Consolas" panose="020B0609020204030204" pitchFamily="49" charset="0"/>
              </a:rPr>
              <a:t>.</a:t>
            </a:r>
            <a:r>
              <a:rPr lang="fr-FR" sz="2000" b="1" dirty="0" smtClean="0">
                <a:cs typeface="Consolas" panose="020B0609020204030204" pitchFamily="49" charset="0"/>
              </a:rPr>
              <a:t> </a:t>
            </a:r>
            <a:r>
              <a:rPr lang="fr-FR" sz="2000" dirty="0" smtClean="0"/>
              <a:t>Lorsque la fonction est appelée en tant que propriété (méthode), l’objet parent est assigné comme contexte :</a:t>
            </a:r>
            <a:br>
              <a:rPr lang="fr-FR" sz="2000" dirty="0" smtClean="0"/>
            </a:br>
            <a:r>
              <a:rPr lang="fr-FR" sz="2000" dirty="0" smtClean="0"/>
              <a:t/>
            </a:r>
            <a:br>
              <a:rPr lang="fr-FR" sz="2000" dirty="0" smtClean="0"/>
            </a:br>
            <a:r>
              <a:rPr lang="fr-FR" sz="2000" dirty="0" smtClean="0"/>
              <a:t/>
            </a:r>
            <a:br>
              <a:rPr lang="fr-FR" sz="2000" dirty="0" smtClean="0"/>
            </a:br>
            <a:endParaRPr lang="fr-FR" sz="2000" dirty="0" smtClean="0"/>
          </a:p>
          <a:p>
            <a:pPr marL="0" indent="0">
              <a:buNone/>
            </a:pPr>
            <a:endParaRPr lang="fr-FR" sz="2000" dirty="0" smtClean="0"/>
          </a:p>
          <a:p>
            <a:pPr marL="0" indent="0">
              <a:buNone/>
            </a:pPr>
            <a:endParaRPr lang="fr-FR" sz="2000" dirty="0" smtClean="0"/>
          </a:p>
          <a:p>
            <a:pPr marL="0" indent="0">
              <a:buNone/>
            </a:pPr>
            <a:endParaRPr lang="fr-FR" sz="2000" dirty="0" smtClean="0"/>
          </a:p>
          <a:p>
            <a:pPr marL="0" indent="0">
              <a:buNone/>
            </a:pPr>
            <a:r>
              <a:rPr lang="fr-FR" sz="2000" dirty="0" smtClean="0"/>
              <a:t>Dans le scope global ou lorsqu’une fonction est appelée par référence directe, son contexte est le </a:t>
            </a:r>
            <a:r>
              <a:rPr lang="fr-FR" sz="2000" b="1" dirty="0" smtClean="0"/>
              <a:t>contexte global </a:t>
            </a:r>
            <a:r>
              <a:rPr lang="fr-FR" sz="2000" dirty="0" smtClean="0"/>
              <a:t>(</a:t>
            </a:r>
            <a:r>
              <a:rPr lang="fr-FR" sz="20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Window</a:t>
            </a:r>
            <a:r>
              <a:rPr lang="fr-FR" sz="2000" dirty="0" smtClean="0"/>
              <a:t> sur  navigateur)</a:t>
            </a:r>
          </a:p>
          <a:p>
            <a:endParaRPr lang="fr-FR" sz="2000" dirty="0" smtClean="0"/>
          </a:p>
          <a:p>
            <a:endParaRPr lang="fr-FR" sz="200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11/10/2018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31</a:t>
            </a:fld>
            <a:endParaRPr lang="fr-FR" dirty="0"/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1606" y="2708920"/>
            <a:ext cx="3695700" cy="1457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587"/>
          <a:stretch/>
        </p:blipFill>
        <p:spPr bwMode="auto">
          <a:xfrm>
            <a:off x="611560" y="5517232"/>
            <a:ext cx="8141933" cy="95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20113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Fonctions et contexte d’</a:t>
            </a:r>
            <a:r>
              <a:rPr lang="fr-FR" dirty="0"/>
              <a:t>e</a:t>
            </a:r>
            <a:r>
              <a:rPr lang="fr-FR" dirty="0" smtClean="0"/>
              <a:t>xécution</a:t>
            </a:r>
            <a:endParaRPr lang="fr-FR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484784"/>
            <a:ext cx="8229600" cy="8206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000" dirty="0" smtClean="0"/>
              <a:t>Le contexte d’</a:t>
            </a:r>
            <a:r>
              <a:rPr lang="fr-FR" sz="2000" dirty="0"/>
              <a:t>e</a:t>
            </a:r>
            <a:r>
              <a:rPr lang="fr-FR" sz="2000" dirty="0" smtClean="0"/>
              <a:t>xécution peut être surchargé avec les méthodes </a:t>
            </a:r>
            <a:br>
              <a:rPr lang="fr-FR" sz="2000" dirty="0" smtClean="0"/>
            </a:br>
            <a:r>
              <a:rPr lang="fr-FR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call</a:t>
            </a:r>
            <a:r>
              <a:rPr lang="fr-FR" sz="2000" dirty="0" smtClean="0"/>
              <a:t>, </a:t>
            </a:r>
            <a:r>
              <a:rPr lang="fr-FR" sz="20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apply</a:t>
            </a:r>
            <a:r>
              <a:rPr lang="fr-FR" sz="2000" dirty="0" smtClean="0"/>
              <a:t> et </a:t>
            </a:r>
            <a:r>
              <a:rPr lang="fr-FR" sz="20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bind</a:t>
            </a:r>
            <a:endParaRPr lang="fr-FR" sz="20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11/10/2018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32</a:t>
            </a:fld>
            <a:endParaRPr lang="fr-FR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347" y="2276872"/>
            <a:ext cx="8353425" cy="3438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347" y="5702002"/>
            <a:ext cx="5029200" cy="89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79915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Objets et prototypes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Tout objet a une propriété interne appelée </a:t>
            </a:r>
            <a:r>
              <a:rPr lang="fr-FR" b="1" dirty="0" smtClean="0"/>
              <a:t>prototype</a:t>
            </a:r>
          </a:p>
          <a:p>
            <a:r>
              <a:rPr lang="fr-FR" dirty="0" smtClean="0"/>
              <a:t>Tout objet peut être le prototype d’un autre objet</a:t>
            </a:r>
            <a:br>
              <a:rPr lang="fr-FR" dirty="0" smtClean="0"/>
            </a:br>
            <a:endParaRPr lang="fr-FR" dirty="0" smtClean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11/10/2018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33</a:t>
            </a:fld>
            <a:endParaRPr lang="fr-FR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708920"/>
            <a:ext cx="7812360" cy="39258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40537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Délégation </a:t>
            </a:r>
            <a:r>
              <a:rPr lang="fr-FR" dirty="0" err="1" smtClean="0"/>
              <a:t>prototypale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363272" cy="4876800"/>
          </a:xfrm>
        </p:spPr>
        <p:txBody>
          <a:bodyPr>
            <a:normAutofit/>
          </a:bodyPr>
          <a:lstStyle/>
          <a:p>
            <a:pPr marL="0" indent="0">
              <a:spcBef>
                <a:spcPts val="1200"/>
              </a:spcBef>
              <a:buNone/>
            </a:pPr>
            <a:r>
              <a:rPr lang="fr-FR" dirty="0"/>
              <a:t>Si pour </a:t>
            </a:r>
            <a:r>
              <a:rPr lang="fr-FR" dirty="0" err="1">
                <a:latin typeface="Consolas" panose="020B0609020204030204" pitchFamily="49" charset="0"/>
                <a:cs typeface="Consolas" panose="020B0609020204030204" pitchFamily="49" charset="0"/>
              </a:rPr>
              <a:t>obj.prop</a:t>
            </a:r>
            <a:r>
              <a:rPr lang="fr-FR" dirty="0"/>
              <a:t>, la propriété </a:t>
            </a:r>
            <a:r>
              <a:rPr lang="fr-FR" dirty="0" err="1">
                <a:latin typeface="Consolas" panose="020B0609020204030204" pitchFamily="49" charset="0"/>
                <a:cs typeface="Consolas" panose="020B0609020204030204" pitchFamily="49" charset="0"/>
              </a:rPr>
              <a:t>prop</a:t>
            </a:r>
            <a:r>
              <a:rPr lang="fr-FR" dirty="0"/>
              <a:t> n’est pas trouvée dans </a:t>
            </a:r>
            <a:r>
              <a:rPr lang="fr-FR" dirty="0" err="1">
                <a:latin typeface="Consolas" panose="020B0609020204030204" pitchFamily="49" charset="0"/>
                <a:cs typeface="Consolas" panose="020B0609020204030204" pitchFamily="49" charset="0"/>
              </a:rPr>
              <a:t>obj</a:t>
            </a:r>
            <a:r>
              <a:rPr lang="fr-FR" dirty="0"/>
              <a:t>, elle est recherchée dans le prototype de </a:t>
            </a:r>
            <a:r>
              <a:rPr lang="fr-FR" dirty="0" err="1">
                <a:latin typeface="Consolas" panose="020B0609020204030204" pitchFamily="49" charset="0"/>
                <a:cs typeface="Consolas" panose="020B0609020204030204" pitchFamily="49" charset="0"/>
              </a:rPr>
              <a:t>obj</a:t>
            </a:r>
            <a:r>
              <a:rPr lang="fr-FR" dirty="0"/>
              <a:t>, puis dans le prototype du prototype de </a:t>
            </a:r>
            <a:r>
              <a:rPr lang="fr-FR" dirty="0" err="1">
                <a:latin typeface="Consolas" panose="020B0609020204030204" pitchFamily="49" charset="0"/>
                <a:cs typeface="Consolas" panose="020B0609020204030204" pitchFamily="49" charset="0"/>
              </a:rPr>
              <a:t>obj</a:t>
            </a:r>
            <a:r>
              <a:rPr lang="fr-FR" dirty="0"/>
              <a:t> etc…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fr-FR" dirty="0"/>
              <a:t>On parle </a:t>
            </a:r>
            <a:r>
              <a:rPr lang="fr-FR" dirty="0" smtClean="0"/>
              <a:t>de </a:t>
            </a:r>
            <a:r>
              <a:rPr lang="fr-FR" b="1" dirty="0" smtClean="0"/>
              <a:t>délégation </a:t>
            </a:r>
            <a:r>
              <a:rPr lang="fr-FR" dirty="0" smtClean="0"/>
              <a:t>et </a:t>
            </a:r>
            <a:r>
              <a:rPr lang="fr-FR" dirty="0"/>
              <a:t>de chaîne de </a:t>
            </a:r>
            <a:r>
              <a:rPr lang="fr-FR" dirty="0" smtClean="0"/>
              <a:t>prototypes.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fr-FR" dirty="0" smtClean="0"/>
              <a:t>Le </a:t>
            </a:r>
            <a:r>
              <a:rPr lang="fr-FR" dirty="0"/>
              <a:t>prototype « racine » est </a:t>
            </a:r>
            <a:r>
              <a:rPr lang="fr-FR" dirty="0" err="1">
                <a:latin typeface="Consolas" panose="020B0609020204030204" pitchFamily="49" charset="0"/>
                <a:cs typeface="Consolas" panose="020B0609020204030204" pitchFamily="49" charset="0"/>
              </a:rPr>
              <a:t>Object.prototype</a:t>
            </a:r>
            <a:r>
              <a:rPr lang="fr-FR" dirty="0"/>
              <a:t>. </a:t>
            </a:r>
            <a:br>
              <a:rPr lang="fr-FR" dirty="0"/>
            </a:br>
            <a:r>
              <a:rPr lang="fr-FR" dirty="0"/>
              <a:t>Son prototype pointe vers </a:t>
            </a:r>
            <a:r>
              <a:rPr lang="fr-FR" dirty="0" err="1"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r>
              <a:rPr lang="fr-FR" dirty="0"/>
              <a:t>.</a:t>
            </a:r>
            <a:br>
              <a:rPr lang="fr-FR" dirty="0"/>
            </a:br>
            <a:endParaRPr lang="fr-FR" dirty="0"/>
          </a:p>
          <a:p>
            <a:pPr marL="0" indent="0">
              <a:spcBef>
                <a:spcPts val="1200"/>
              </a:spcBef>
              <a:buNone/>
            </a:pPr>
            <a:r>
              <a:rPr lang="fr-FR" dirty="0"/>
              <a:t>Les propriétés trouvées dans la chaîne de prototypes sont appelées </a:t>
            </a:r>
            <a:r>
              <a:rPr lang="fr-FR" b="1" dirty="0"/>
              <a:t>propriétés </a:t>
            </a:r>
            <a:r>
              <a:rPr lang="fr-FR" b="1" dirty="0" smtClean="0"/>
              <a:t>déléguées (</a:t>
            </a:r>
            <a:r>
              <a:rPr lang="fr-FR" b="1" i="1" dirty="0" err="1" smtClean="0"/>
              <a:t>delegated</a:t>
            </a:r>
            <a:r>
              <a:rPr lang="fr-FR" b="1" dirty="0" smtClean="0"/>
              <a:t>)</a:t>
            </a:r>
            <a:r>
              <a:rPr lang="fr-FR" dirty="0" smtClean="0"/>
              <a:t>. </a:t>
            </a:r>
            <a:endParaRPr lang="fr-FR" dirty="0" smtClean="0"/>
          </a:p>
          <a:p>
            <a:pPr marL="0" indent="0">
              <a:spcBef>
                <a:spcPts val="1200"/>
              </a:spcBef>
              <a:buNone/>
            </a:pPr>
            <a:r>
              <a:rPr lang="fr-FR" dirty="0"/>
              <a:t/>
            </a:r>
            <a:br>
              <a:rPr lang="fr-FR" dirty="0"/>
            </a:br>
            <a:r>
              <a:rPr lang="fr-FR" dirty="0"/>
              <a:t>Les autres sont appelées </a:t>
            </a:r>
            <a:r>
              <a:rPr lang="fr-FR" b="1" dirty="0"/>
              <a:t>propriétés propres (</a:t>
            </a:r>
            <a:r>
              <a:rPr lang="fr-FR" b="1" i="1" dirty="0" err="1"/>
              <a:t>own</a:t>
            </a:r>
            <a:r>
              <a:rPr lang="fr-FR" b="1" dirty="0"/>
              <a:t>)</a:t>
            </a:r>
            <a:r>
              <a:rPr lang="fr-FR" dirty="0"/>
              <a:t>.</a:t>
            </a:r>
          </a:p>
          <a:p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11/10/2018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34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31999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Méthodes liées aux prototypes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11/10/2018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35</a:t>
            </a:fld>
            <a:endParaRPr lang="fr-FR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900937"/>
            <a:ext cx="4867275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336" y="4709247"/>
            <a:ext cx="3924300" cy="56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Accolade fermante 6"/>
          <p:cNvSpPr/>
          <p:nvPr/>
        </p:nvSpPr>
        <p:spPr>
          <a:xfrm>
            <a:off x="5076056" y="1900937"/>
            <a:ext cx="648072" cy="2362200"/>
          </a:xfrm>
          <a:prstGeom prst="rightBrac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Accolade fermante 10"/>
          <p:cNvSpPr/>
          <p:nvPr/>
        </p:nvSpPr>
        <p:spPr>
          <a:xfrm>
            <a:off x="5076056" y="4581128"/>
            <a:ext cx="648072" cy="792088"/>
          </a:xfrm>
          <a:prstGeom prst="rightBrac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ZoneTexte 7"/>
          <p:cNvSpPr txBox="1"/>
          <p:nvPr/>
        </p:nvSpPr>
        <p:spPr>
          <a:xfrm>
            <a:off x="5580112" y="2710661"/>
            <a:ext cx="3024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Méthodes du constructeur</a:t>
            </a:r>
            <a:br>
              <a:rPr lang="fr-FR" dirty="0" smtClean="0"/>
            </a:br>
            <a:r>
              <a:rPr lang="fr-FR" dirty="0" smtClean="0"/>
              <a:t>propriétés de 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Object</a:t>
            </a:r>
            <a:endParaRPr lang="fr-FR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3" name="ZoneTexte 12"/>
          <p:cNvSpPr txBox="1"/>
          <p:nvPr/>
        </p:nvSpPr>
        <p:spPr>
          <a:xfrm>
            <a:off x="5652120" y="4528569"/>
            <a:ext cx="25318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Méthodes du prototype</a:t>
            </a:r>
            <a:br>
              <a:rPr lang="fr-FR" dirty="0" smtClean="0"/>
            </a:br>
            <a:r>
              <a:rPr lang="fr-FR" dirty="0" smtClean="0"/>
              <a:t>propriétés de </a:t>
            </a:r>
            <a:r>
              <a:rPr lang="fr-FR" dirty="0" err="1" smtClean="0"/>
              <a:t>O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bject.prototype</a:t>
            </a:r>
            <a:endParaRPr lang="fr-FR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7812360" y="611396"/>
            <a:ext cx="1008112" cy="36933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 smtClean="0"/>
              <a:t>Exo 6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03334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Prototypes et constructeurs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spcBef>
                <a:spcPts val="1800"/>
              </a:spcBef>
              <a:buNone/>
            </a:pPr>
            <a:r>
              <a:rPr lang="fr-FR" sz="2000" dirty="0" smtClean="0"/>
              <a:t>Les fonctions peuvent être invoquées en tant que constructeur avec l’opérateur </a:t>
            </a:r>
            <a:r>
              <a:rPr lang="fr-FR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br>
              <a:rPr lang="fr-FR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fr-FR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fr-FR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2000" dirty="0" smtClean="0">
                <a:cs typeface="Consolas" panose="020B0609020204030204" pitchFamily="49" charset="0"/>
              </a:rPr>
              <a:t>A l’invocation de </a:t>
            </a:r>
            <a:r>
              <a:rPr lang="fr-FR" sz="20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new Constructeur()</a:t>
            </a:r>
            <a:r>
              <a:rPr lang="fr-FR" sz="2000" dirty="0" smtClean="0">
                <a:cs typeface="Consolas" panose="020B0609020204030204" pitchFamily="49" charset="0"/>
              </a:rPr>
              <a:t>, un objet est créé avec comme prototype </a:t>
            </a:r>
            <a:r>
              <a:rPr lang="fr-FR" sz="2000" b="1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Constructeur.prototype</a:t>
            </a:r>
            <a:r>
              <a:rPr lang="fr-FR" sz="2000" dirty="0" smtClean="0">
                <a:cs typeface="Consolas" panose="020B0609020204030204" pitchFamily="49" charset="0"/>
              </a:rPr>
              <a:t>.</a:t>
            </a:r>
            <a:r>
              <a:rPr lang="fr-FR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2000" dirty="0" smtClean="0">
                <a:cs typeface="Consolas" panose="020B0609020204030204" pitchFamily="49" charset="0"/>
              </a:rPr>
              <a:t>Cet objet est accessible via le mot-clé </a:t>
            </a:r>
            <a:r>
              <a:rPr lang="fr-FR" sz="2000" b="1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fr-FR" sz="2000" dirty="0" smtClean="0">
                <a:cs typeface="Consolas" panose="020B0609020204030204" pitchFamily="49" charset="0"/>
              </a:rPr>
              <a:t> et retourné par défaut dans la fonction constructeur.</a:t>
            </a:r>
          </a:p>
          <a:p>
            <a:pPr marL="0" indent="0">
              <a:spcBef>
                <a:spcPts val="1800"/>
              </a:spcBef>
              <a:buNone/>
            </a:pPr>
            <a:r>
              <a:rPr lang="fr-FR" sz="2000" dirty="0">
                <a:cs typeface="Consolas" panose="020B0609020204030204" pitchFamily="49" charset="0"/>
              </a:rPr>
              <a:t/>
            </a:r>
            <a:br>
              <a:rPr lang="fr-FR" sz="2000" dirty="0">
                <a:cs typeface="Consolas" panose="020B0609020204030204" pitchFamily="49" charset="0"/>
              </a:rPr>
            </a:br>
            <a:r>
              <a:rPr lang="fr-FR" sz="2000" dirty="0" smtClean="0">
                <a:cs typeface="Consolas" panose="020B0609020204030204" pitchFamily="49" charset="0"/>
              </a:rPr>
              <a:t>L’opérateur </a:t>
            </a:r>
            <a:r>
              <a:rPr lang="fr-FR" sz="20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instanceof</a:t>
            </a:r>
            <a:r>
              <a:rPr lang="fr-FR" sz="2000" dirty="0" smtClean="0">
                <a:cs typeface="Consolas" panose="020B0609020204030204" pitchFamily="49" charset="0"/>
              </a:rPr>
              <a:t> détermine si une instance a été créée par un certain constructeur:</a:t>
            </a:r>
            <a:br>
              <a:rPr lang="fr-FR" sz="2000" dirty="0" smtClean="0">
                <a:cs typeface="Consolas" panose="020B0609020204030204" pitchFamily="49" charset="0"/>
              </a:rPr>
            </a:br>
            <a:endParaRPr lang="fr-FR" sz="2000" dirty="0" smtClean="0">
              <a:cs typeface="Consolas" panose="020B0609020204030204" pitchFamily="49" charset="0"/>
            </a:endParaRPr>
          </a:p>
          <a:p>
            <a:pPr marL="0" indent="0" algn="ctr">
              <a:buNone/>
            </a:pPr>
            <a:r>
              <a:rPr lang="fr-FR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x </a:t>
            </a:r>
            <a:r>
              <a:rPr lang="fr-FR" sz="1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instanceof</a:t>
            </a:r>
            <a:r>
              <a:rPr lang="fr-FR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C </a:t>
            </a:r>
            <a:r>
              <a:rPr lang="fr-FR" sz="180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 </a:t>
            </a:r>
            <a:r>
              <a:rPr lang="fr-FR" sz="180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Object.getPrototypeOf</a:t>
            </a:r>
            <a:r>
              <a:rPr lang="fr-FR" sz="180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(x) === </a:t>
            </a:r>
            <a:r>
              <a:rPr lang="fr-FR" sz="180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C.prototype</a:t>
            </a:r>
            <a:endParaRPr lang="fr-FR" sz="18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endParaRPr lang="fr-FR" dirty="0" smtClean="0">
              <a:cs typeface="Consolas" panose="020B0609020204030204" pitchFamily="49" charset="0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11/10/2018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36</a:t>
            </a:fld>
            <a:endParaRPr lang="fr-FR" dirty="0"/>
          </a:p>
        </p:txBody>
      </p:sp>
      <p:sp>
        <p:nvSpPr>
          <p:cNvPr id="8" name="ZoneTexte 7"/>
          <p:cNvSpPr txBox="1"/>
          <p:nvPr/>
        </p:nvSpPr>
        <p:spPr>
          <a:xfrm>
            <a:off x="7812360" y="611396"/>
            <a:ext cx="1008112" cy="36933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 smtClean="0"/>
              <a:t>Exo 7</a:t>
            </a:r>
            <a:endParaRPr lang="fr-FR" dirty="0"/>
          </a:p>
        </p:txBody>
      </p:sp>
      <p:sp>
        <p:nvSpPr>
          <p:cNvPr id="9" name="ZoneTexte 8"/>
          <p:cNvSpPr txBox="1"/>
          <p:nvPr/>
        </p:nvSpPr>
        <p:spPr>
          <a:xfrm>
            <a:off x="1835696" y="6165304"/>
            <a:ext cx="6984776" cy="36933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i="1" dirty="0">
                <a:cs typeface="Consolas" panose="020B0609020204030204" pitchFamily="49" charset="0"/>
              </a:rPr>
              <a:t>Par convention, les </a:t>
            </a:r>
            <a:r>
              <a:rPr lang="fr-FR" i="1" dirty="0" smtClean="0">
                <a:cs typeface="Consolas" panose="020B0609020204030204" pitchFamily="49" charset="0"/>
              </a:rPr>
              <a:t>constructeurs </a:t>
            </a:r>
            <a:r>
              <a:rPr lang="fr-FR" i="1" dirty="0">
                <a:cs typeface="Consolas" panose="020B0609020204030204" pitchFamily="49" charset="0"/>
              </a:rPr>
              <a:t>commencent par une </a:t>
            </a:r>
            <a:r>
              <a:rPr lang="fr-FR" i="1" dirty="0" smtClean="0">
                <a:cs typeface="Consolas" panose="020B0609020204030204" pitchFamily="49" charset="0"/>
              </a:rPr>
              <a:t>majuscule.</a:t>
            </a:r>
            <a:endParaRPr lang="fr-FR" i="1" dirty="0"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9571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Défauts des constructeurs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>
                <a:cs typeface="Consolas" panose="020B0609020204030204" pitchFamily="49" charset="0"/>
              </a:rPr>
              <a:t>Les constructeurs sont un pattern assez couramment utilisé en POO JS, bien que présentant </a:t>
            </a:r>
            <a:r>
              <a:rPr lang="fr-FR" dirty="0" smtClean="0">
                <a:cs typeface="Consolas" panose="020B0609020204030204" pitchFamily="49" charset="0"/>
              </a:rPr>
              <a:t>plusieurs défauts</a:t>
            </a:r>
            <a:r>
              <a:rPr lang="fr-FR" dirty="0">
                <a:cs typeface="Consolas" panose="020B0609020204030204" pitchFamily="49" charset="0"/>
              </a:rPr>
              <a:t>:</a:t>
            </a:r>
          </a:p>
          <a:p>
            <a:pPr lvl="1">
              <a:spcBef>
                <a:spcPts val="1200"/>
              </a:spcBef>
            </a:pPr>
            <a:r>
              <a:rPr lang="fr-FR" dirty="0">
                <a:cs typeface="Consolas" panose="020B0609020204030204" pitchFamily="49" charset="0"/>
              </a:rPr>
              <a:t>Les constructeurs des </a:t>
            </a:r>
            <a:r>
              <a:rPr lang="fr-FR" dirty="0" smtClean="0">
                <a:cs typeface="Consolas" panose="020B0609020204030204" pitchFamily="49" charset="0"/>
              </a:rPr>
              <a:t>prototypes </a:t>
            </a:r>
            <a:r>
              <a:rPr lang="fr-FR" dirty="0">
                <a:cs typeface="Consolas" panose="020B0609020204030204" pitchFamily="49" charset="0"/>
              </a:rPr>
              <a:t>parents ne sont pas automatiquement </a:t>
            </a:r>
            <a:r>
              <a:rPr lang="fr-FR" dirty="0" smtClean="0">
                <a:cs typeface="Consolas" panose="020B0609020204030204" pitchFamily="49" charset="0"/>
              </a:rPr>
              <a:t>invoqués, vous devez le faire manuellement.</a:t>
            </a:r>
          </a:p>
          <a:p>
            <a:pPr lvl="1">
              <a:spcBef>
                <a:spcPts val="1200"/>
              </a:spcBef>
            </a:pPr>
            <a:r>
              <a:rPr lang="fr-FR" dirty="0" smtClean="0">
                <a:cs typeface="Consolas" panose="020B0609020204030204" pitchFamily="49" charset="0"/>
              </a:rPr>
              <a:t>Les constructeurs </a:t>
            </a:r>
            <a:r>
              <a:rPr lang="fr-FR" dirty="0">
                <a:cs typeface="Consolas" panose="020B0609020204030204" pitchFamily="49" charset="0"/>
              </a:rPr>
              <a:t>des prototypes parents </a:t>
            </a:r>
            <a:r>
              <a:rPr lang="fr-FR" dirty="0" smtClean="0">
                <a:cs typeface="Consolas" panose="020B0609020204030204" pitchFamily="49" charset="0"/>
              </a:rPr>
              <a:t>peuvent ne pas avoir la même interface, ce qui casse le principe de substitution.</a:t>
            </a:r>
            <a:endParaRPr lang="fr-FR" dirty="0">
              <a:cs typeface="Consolas" panose="020B0609020204030204" pitchFamily="49" charset="0"/>
            </a:endParaRPr>
          </a:p>
          <a:p>
            <a:pPr lvl="1">
              <a:spcBef>
                <a:spcPts val="1200"/>
              </a:spcBef>
            </a:pPr>
            <a:r>
              <a:rPr lang="fr-FR" dirty="0" smtClean="0">
                <a:cs typeface="Consolas" panose="020B0609020204030204" pitchFamily="49" charset="0"/>
              </a:rPr>
              <a:t>Une propriété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constructor</a:t>
            </a:r>
            <a:r>
              <a:rPr lang="fr-FR" dirty="0" smtClean="0">
                <a:cs typeface="Consolas" panose="020B0609020204030204" pitchFamily="49" charset="0"/>
              </a:rPr>
              <a:t> est assignée aux instances créées, </a:t>
            </a:r>
            <a:r>
              <a:rPr lang="fr-FR" dirty="0">
                <a:cs typeface="Consolas" panose="020B0609020204030204" pitchFamily="49" charset="0"/>
              </a:rPr>
              <a:t>ce qui </a:t>
            </a:r>
            <a:r>
              <a:rPr lang="fr-FR" dirty="0" smtClean="0">
                <a:cs typeface="Consolas" panose="020B0609020204030204" pitchFamily="49" charset="0"/>
              </a:rPr>
              <a:t>peut casser du code existant si vous l’utilisez à d’autres effets</a:t>
            </a:r>
          </a:p>
          <a:p>
            <a:pPr lvl="1">
              <a:spcBef>
                <a:spcPts val="1200"/>
              </a:spcBef>
            </a:pPr>
            <a:r>
              <a:rPr lang="fr-FR" dirty="0" smtClean="0">
                <a:cs typeface="Consolas" panose="020B0609020204030204" pitchFamily="49" charset="0"/>
              </a:rPr>
              <a:t>Le mot-clé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fr-FR" dirty="0" smtClean="0">
                <a:cs typeface="Consolas" panose="020B0609020204030204" pitchFamily="49" charset="0"/>
              </a:rPr>
              <a:t> ne fonctionne pas de la même façon selon si la fonction est appelée avec 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fr-FR" dirty="0" smtClean="0">
                <a:cs typeface="Consolas" panose="020B0609020204030204" pitchFamily="49" charset="0"/>
              </a:rPr>
              <a:t> ou non</a:t>
            </a:r>
          </a:p>
          <a:p>
            <a:pPr lvl="1">
              <a:spcBef>
                <a:spcPts val="1200"/>
              </a:spcBef>
            </a:pPr>
            <a:r>
              <a:rPr lang="fr-FR" dirty="0" smtClean="0">
                <a:cs typeface="Consolas" panose="020B0609020204030204" pitchFamily="49" charset="0"/>
              </a:rPr>
              <a:t>Il n’est pas possible de déclarer plusieurs constructeurs</a:t>
            </a:r>
          </a:p>
          <a:p>
            <a:pPr lvl="1">
              <a:spcBef>
                <a:spcPts val="1200"/>
              </a:spcBef>
            </a:pPr>
            <a:r>
              <a:rPr lang="fr-FR" dirty="0" smtClean="0">
                <a:cs typeface="Consolas" panose="020B0609020204030204" pitchFamily="49" charset="0"/>
              </a:rPr>
              <a:t>Ils sont </a:t>
            </a:r>
            <a:r>
              <a:rPr lang="fr-FR" dirty="0" err="1" smtClean="0">
                <a:cs typeface="Consolas" panose="020B0609020204030204" pitchFamily="49" charset="0"/>
              </a:rPr>
              <a:t>confusants</a:t>
            </a:r>
            <a:r>
              <a:rPr lang="fr-FR" dirty="0" smtClean="0">
                <a:cs typeface="Consolas" panose="020B0609020204030204" pitchFamily="49" charset="0"/>
              </a:rPr>
              <a:t> pour les débutants avec les prototypes</a:t>
            </a:r>
          </a:p>
          <a:p>
            <a:pPr lvl="1"/>
            <a:endParaRPr lang="fr-FR" dirty="0" smtClean="0">
              <a:cs typeface="Consolas" panose="020B0609020204030204" pitchFamily="49" charset="0"/>
            </a:endParaRPr>
          </a:p>
          <a:p>
            <a:pPr lvl="1"/>
            <a:endParaRPr lang="fr-FR" dirty="0">
              <a:cs typeface="Consolas" panose="020B0609020204030204" pitchFamily="49" charset="0"/>
            </a:endParaRPr>
          </a:p>
          <a:p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11/10/2018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37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01225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Alternatives aux constructeurs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fr-FR" u="sng" dirty="0" smtClean="0">
                <a:cs typeface="Consolas" panose="020B0609020204030204" pitchFamily="49" charset="0"/>
              </a:rPr>
              <a:t>Privilégiez plutôt:</a:t>
            </a:r>
          </a:p>
          <a:p>
            <a:r>
              <a:rPr lang="fr-FR" dirty="0">
                <a:cs typeface="Consolas" panose="020B0609020204030204" pitchFamily="49" charset="0"/>
              </a:rPr>
              <a:t>les fonctions usines</a:t>
            </a:r>
          </a:p>
          <a:p>
            <a:endParaRPr lang="fr-FR" dirty="0" smtClean="0">
              <a:cs typeface="Consolas" panose="020B0609020204030204" pitchFamily="49" charset="0"/>
            </a:endParaRPr>
          </a:p>
          <a:p>
            <a:endParaRPr lang="fr-FR" dirty="0" smtClean="0">
              <a:cs typeface="Consolas" panose="020B0609020204030204" pitchFamily="49" charset="0"/>
            </a:endParaRPr>
          </a:p>
          <a:p>
            <a:endParaRPr lang="fr-FR" dirty="0">
              <a:cs typeface="Consolas" panose="020B0609020204030204" pitchFamily="49" charset="0"/>
            </a:endParaRPr>
          </a:p>
          <a:p>
            <a:endParaRPr lang="fr-FR" dirty="0" smtClean="0">
              <a:cs typeface="Consolas" panose="020B0609020204030204" pitchFamily="49" charset="0"/>
            </a:endParaRPr>
          </a:p>
          <a:p>
            <a:endParaRPr lang="fr-FR" dirty="0">
              <a:cs typeface="Consolas" panose="020B0609020204030204" pitchFamily="49" charset="0"/>
            </a:endParaRPr>
          </a:p>
          <a:p>
            <a:r>
              <a:rPr lang="fr-FR" dirty="0" err="1" smtClean="0">
                <a:cs typeface="Consolas" panose="020B0609020204030204" pitchFamily="49" charset="0"/>
              </a:rPr>
              <a:t>Object.create</a:t>
            </a:r>
            <a:r>
              <a:rPr lang="fr-FR" dirty="0" smtClean="0">
                <a:cs typeface="Consolas" panose="020B0609020204030204" pitchFamily="49" charset="0"/>
              </a:rPr>
              <a:t> et </a:t>
            </a:r>
            <a:r>
              <a:rPr lang="fr-FR" dirty="0" err="1" smtClean="0">
                <a:cs typeface="Consolas" panose="020B0609020204030204" pitchFamily="49" charset="0"/>
              </a:rPr>
              <a:t>Object.assign</a:t>
            </a:r>
            <a:endParaRPr lang="fr-FR" dirty="0" smtClean="0">
              <a:cs typeface="Consolas" panose="020B0609020204030204" pitchFamily="49" charset="0"/>
            </a:endParaRPr>
          </a:p>
          <a:p>
            <a:pPr lvl="1"/>
            <a:endParaRPr lang="fr-FR" dirty="0">
              <a:cs typeface="Consolas" panose="020B0609020204030204" pitchFamily="49" charset="0"/>
            </a:endParaRPr>
          </a:p>
          <a:p>
            <a:endParaRPr lang="fr-FR" dirty="0" smtClean="0"/>
          </a:p>
          <a:p>
            <a:endParaRPr lang="fr-FR" dirty="0" smtClean="0"/>
          </a:p>
          <a:p>
            <a:r>
              <a:rPr lang="fr-FR" dirty="0">
                <a:cs typeface="Consolas" panose="020B0609020204030204" pitchFamily="49" charset="0"/>
              </a:rPr>
              <a:t>l’opérateur class (ES6</a:t>
            </a:r>
            <a:r>
              <a:rPr lang="fr-FR" dirty="0" smtClean="0">
                <a:cs typeface="Consolas" panose="020B0609020204030204" pitchFamily="49" charset="0"/>
              </a:rPr>
              <a:t>), </a:t>
            </a:r>
            <a:r>
              <a:rPr lang="fr-FR" dirty="0" err="1" smtClean="0">
                <a:cs typeface="Consolas" panose="020B0609020204030204" pitchFamily="49" charset="0"/>
              </a:rPr>
              <a:t>cf</a:t>
            </a:r>
            <a:r>
              <a:rPr lang="fr-FR" dirty="0" smtClean="0">
                <a:cs typeface="Consolas" panose="020B0609020204030204" pitchFamily="49" charset="0"/>
              </a:rPr>
              <a:t> section Orienté Objet</a:t>
            </a:r>
            <a:endParaRPr lang="fr-FR" dirty="0">
              <a:cs typeface="Consolas" panose="020B0609020204030204" pitchFamily="49" charset="0"/>
            </a:endParaRPr>
          </a:p>
          <a:p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11/10/2018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38</a:t>
            </a:fld>
            <a:endParaRPr lang="fr-FR" dirty="0"/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2523874"/>
            <a:ext cx="4860007" cy="1553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4941168"/>
            <a:ext cx="6572250" cy="89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84114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Primitives et équivalents objet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String(),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Number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(),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Boolean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fr-FR" dirty="0" smtClean="0"/>
              <a:t> sont les constructeurs équivalents objets des primitives correspondantes, aussi appelés </a:t>
            </a:r>
            <a:r>
              <a:rPr lang="fr-FR" b="1" dirty="0" smtClean="0"/>
              <a:t>primitive </a:t>
            </a:r>
            <a:r>
              <a:rPr lang="fr-FR" b="1" dirty="0" err="1" smtClean="0"/>
              <a:t>wrappers</a:t>
            </a:r>
            <a:endParaRPr lang="fr-FR" b="1" dirty="0" smtClean="0"/>
          </a:p>
          <a:p>
            <a:endParaRPr lang="fr-FR" dirty="0" smtClean="0"/>
          </a:p>
          <a:p>
            <a:pPr marL="0" indent="0">
              <a:buNone/>
            </a:pPr>
            <a:r>
              <a:rPr lang="fr-FR" dirty="0" smtClean="0"/>
              <a:t>La bascule entre objet et primitive est automatique :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11/10/2018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39</a:t>
            </a:fld>
            <a:endParaRPr lang="fr-FR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4365104"/>
            <a:ext cx="3952875" cy="1162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539552" y="3861048"/>
            <a:ext cx="2232248" cy="36933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Primitive </a:t>
            </a:r>
            <a:r>
              <a:rPr lang="fr-FR" dirty="0" smtClean="0">
                <a:sym typeface="Wingdings" panose="05000000000000000000" pitchFamily="2" charset="2"/>
              </a:rPr>
              <a:t> Objet</a:t>
            </a:r>
            <a:endParaRPr lang="fr-FR" dirty="0"/>
          </a:p>
        </p:txBody>
      </p:sp>
      <p:sp>
        <p:nvSpPr>
          <p:cNvPr id="9" name="ZoneTexte 8"/>
          <p:cNvSpPr txBox="1"/>
          <p:nvPr/>
        </p:nvSpPr>
        <p:spPr>
          <a:xfrm>
            <a:off x="5724128" y="3861048"/>
            <a:ext cx="2232248" cy="36933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sym typeface="Wingdings" panose="05000000000000000000" pitchFamily="2" charset="2"/>
              </a:rPr>
              <a:t>Objet </a:t>
            </a:r>
            <a:r>
              <a:rPr lang="fr-FR" dirty="0"/>
              <a:t>Primitive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675" y="4365105"/>
            <a:ext cx="4589823" cy="18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ZoneTexte 9"/>
          <p:cNvSpPr txBox="1"/>
          <p:nvPr/>
        </p:nvSpPr>
        <p:spPr>
          <a:xfrm>
            <a:off x="395536" y="6349970"/>
            <a:ext cx="8424936" cy="36933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 smtClean="0"/>
              <a:t>Généralement, on privilégie la déclaration littérale pour les valeurs primitives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4155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Cheat</a:t>
            </a:r>
            <a:r>
              <a:rPr lang="fr-FR" dirty="0" smtClean="0"/>
              <a:t> </a:t>
            </a:r>
            <a:r>
              <a:rPr lang="fr-FR" dirty="0" err="1" smtClean="0"/>
              <a:t>sheet</a:t>
            </a:r>
            <a:r>
              <a:rPr lang="fr-FR" dirty="0" smtClean="0"/>
              <a:t>: Méthodes de String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11/10/2018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4</a:t>
            </a:fld>
            <a:endParaRPr lang="fr-FR" dirty="0"/>
          </a:p>
        </p:txBody>
      </p:sp>
      <p:pic>
        <p:nvPicPr>
          <p:cNvPr id="1536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873721"/>
            <a:ext cx="7124700" cy="421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63670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Conversions de types (</a:t>
            </a:r>
            <a:r>
              <a:rPr lang="fr-FR" dirty="0" err="1" smtClean="0"/>
              <a:t>cast</a:t>
            </a:r>
            <a:r>
              <a:rPr lang="fr-FR" dirty="0"/>
              <a:t>)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11/10/2018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40</a:t>
            </a:fld>
            <a:endParaRPr lang="fr-FR" dirty="0"/>
          </a:p>
        </p:txBody>
      </p:sp>
      <p:sp>
        <p:nvSpPr>
          <p:cNvPr id="8" name="ZoneTexte 7"/>
          <p:cNvSpPr txBox="1"/>
          <p:nvPr/>
        </p:nvSpPr>
        <p:spPr>
          <a:xfrm>
            <a:off x="539552" y="1556792"/>
            <a:ext cx="70567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/>
              <a:t>Il existe 3 types de conversion en JS:</a:t>
            </a:r>
            <a:endParaRPr lang="fr-FR" sz="2400" dirty="0"/>
          </a:p>
        </p:txBody>
      </p:sp>
      <p:graphicFrame>
        <p:nvGraphicFramePr>
          <p:cNvPr id="10" name="Tableau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1465330"/>
              </p:ext>
            </p:extLst>
          </p:nvPr>
        </p:nvGraphicFramePr>
        <p:xfrm>
          <a:off x="107504" y="2303466"/>
          <a:ext cx="8928992" cy="3888432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728192"/>
                <a:gridCol w="2520280"/>
                <a:gridCol w="2304256"/>
                <a:gridCol w="2376264"/>
              </a:tblGrid>
              <a:tr h="721278"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err="1" smtClean="0"/>
                        <a:t>Cast</a:t>
                      </a:r>
                      <a:r>
                        <a:rPr lang="fr-FR" dirty="0" smtClean="0"/>
                        <a:t> explicite</a:t>
                      </a:r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err="1" smtClean="0"/>
                        <a:t>Cast</a:t>
                      </a:r>
                      <a:r>
                        <a:rPr lang="fr-FR" dirty="0" smtClean="0"/>
                        <a:t> implicite</a:t>
                      </a:r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Opérateurs</a:t>
                      </a:r>
                      <a:br>
                        <a:rPr lang="fr-FR" dirty="0" smtClean="0"/>
                      </a:br>
                      <a:r>
                        <a:rPr lang="fr-FR" dirty="0" smtClean="0"/>
                        <a:t>de </a:t>
                      </a:r>
                      <a:r>
                        <a:rPr lang="fr-FR" dirty="0" err="1" smtClean="0"/>
                        <a:t>cast</a:t>
                      </a:r>
                      <a:endParaRPr lang="fr-FR" dirty="0"/>
                    </a:p>
                  </a:txBody>
                  <a:tcPr anchor="ctr"/>
                </a:tc>
              </a:tr>
              <a:tr h="1055718">
                <a:tc>
                  <a:txBody>
                    <a:bodyPr/>
                    <a:lstStyle/>
                    <a:p>
                      <a:pPr algn="ctr"/>
                      <a:r>
                        <a:rPr lang="fr-FR" sz="2400" dirty="0" err="1" smtClean="0"/>
                        <a:t>ToString</a:t>
                      </a:r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 anchor="ctr"/>
                </a:tc>
              </a:tr>
              <a:tr h="1055718">
                <a:tc>
                  <a:txBody>
                    <a:bodyPr/>
                    <a:lstStyle/>
                    <a:p>
                      <a:pPr algn="ctr"/>
                      <a:r>
                        <a:rPr lang="fr-FR" sz="2400" dirty="0" err="1" smtClean="0"/>
                        <a:t>ToNumber</a:t>
                      </a:r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 anchor="ctr"/>
                </a:tc>
              </a:tr>
              <a:tr h="1055718">
                <a:tc>
                  <a:txBody>
                    <a:bodyPr/>
                    <a:lstStyle/>
                    <a:p>
                      <a:pPr algn="ctr"/>
                      <a:r>
                        <a:rPr lang="fr-FR" sz="2400" dirty="0" err="1" smtClean="0"/>
                        <a:t>ToBoolean</a:t>
                      </a:r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1741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7644" y="3059409"/>
            <a:ext cx="2106604" cy="914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1340" y="3100388"/>
            <a:ext cx="2186082" cy="8821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5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1340" y="4221088"/>
            <a:ext cx="2515037" cy="8088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6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2586" y="4149080"/>
            <a:ext cx="1463590" cy="8808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23" name="Picture 1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5283104"/>
            <a:ext cx="2141868" cy="8200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25" name="Picture 17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2020" y="5301208"/>
            <a:ext cx="1188132" cy="79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26" name="Picture 18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6296" y="4100831"/>
            <a:ext cx="1636763" cy="3471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27" name="Picture 19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4771" y="4518082"/>
            <a:ext cx="1341685" cy="2790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29" name="Picture 21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2710" y="4820679"/>
            <a:ext cx="1190273" cy="2645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31" name="Picture 23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1690" y="5421224"/>
            <a:ext cx="1466774" cy="4623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32" name="Picture 24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8344" y="3315975"/>
            <a:ext cx="668428" cy="401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89588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== ou === ?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484784"/>
            <a:ext cx="8363272" cy="41764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 smtClean="0"/>
              <a:t> ==  égalité faible (avec conversion)</a:t>
            </a:r>
          </a:p>
          <a:p>
            <a:pPr marL="0" indent="0">
              <a:buNone/>
            </a:pPr>
            <a:r>
              <a:rPr lang="fr-FR" dirty="0" smtClean="0"/>
              <a:t>=== égalité stricte (sans conversion)</a:t>
            </a:r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11/10/2018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41</a:t>
            </a:fld>
            <a:endParaRPr lang="fr-FR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492896"/>
            <a:ext cx="8100392" cy="30844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ZoneTexte 8"/>
          <p:cNvSpPr txBox="1"/>
          <p:nvPr/>
        </p:nvSpPr>
        <p:spPr>
          <a:xfrm>
            <a:off x="1115616" y="5877272"/>
            <a:ext cx="6480720" cy="64633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/>
              <a:t>Les règles de conversion avec l’égalité faible sont </a:t>
            </a:r>
            <a:r>
              <a:rPr lang="fr-FR" dirty="0">
                <a:solidFill>
                  <a:srgbClr val="00B0F0"/>
                </a:solidFill>
                <a:hlinkClick r:id="rId3"/>
              </a:rPr>
              <a:t>complexes</a:t>
            </a:r>
            <a:r>
              <a:rPr lang="fr-FR" dirty="0"/>
              <a:t>.</a:t>
            </a:r>
            <a:br>
              <a:rPr lang="fr-FR" dirty="0"/>
            </a:br>
            <a:r>
              <a:rPr lang="fr-FR" b="1" u="sng" dirty="0" smtClean="0"/>
              <a:t>Recommandé:</a:t>
            </a:r>
            <a:r>
              <a:rPr lang="fr-FR" b="1" dirty="0" smtClean="0"/>
              <a:t> </a:t>
            </a:r>
            <a:r>
              <a:rPr lang="fr-FR" dirty="0" smtClean="0"/>
              <a:t>privilégier </a:t>
            </a:r>
            <a:r>
              <a:rPr lang="fr-FR" dirty="0"/>
              <a:t>l’égalité stricte, plus prévisible</a:t>
            </a:r>
            <a:r>
              <a:rPr lang="fr-FR" dirty="0" smtClean="0"/>
              <a:t>.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49711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Cast</a:t>
            </a:r>
            <a:r>
              <a:rPr lang="fr-FR" dirty="0" smtClean="0"/>
              <a:t> implicites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11/10/2018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42</a:t>
            </a:fld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7812360" y="611396"/>
            <a:ext cx="1008112" cy="36933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 smtClean="0"/>
              <a:t>Quiz</a:t>
            </a:r>
            <a:endParaRPr lang="fr-FR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700808"/>
            <a:ext cx="1276350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988840"/>
            <a:ext cx="590550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789" y="2925121"/>
            <a:ext cx="1190625" cy="37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100" y="3247648"/>
            <a:ext cx="933450" cy="35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1700808"/>
            <a:ext cx="895350" cy="29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493" y="1996083"/>
            <a:ext cx="1066800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3790" y="2937233"/>
            <a:ext cx="1057275" cy="35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9804" y="3289658"/>
            <a:ext cx="971550" cy="29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8" name="Picture 10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994" y="4149080"/>
            <a:ext cx="1219200" cy="35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9" name="Picture 11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506" y="4482455"/>
            <a:ext cx="600075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0" name="Picture 12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994" y="5416078"/>
            <a:ext cx="1162050" cy="28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1" name="Picture 13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271" y="5740871"/>
            <a:ext cx="895350" cy="35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2" name="Picture 14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6472" y="5431719"/>
            <a:ext cx="10858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3" name="Picture 15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8558" y="5736519"/>
            <a:ext cx="590550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4" name="Picture 16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240" y="1693565"/>
            <a:ext cx="1295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5" name="Picture 17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240" y="2002058"/>
            <a:ext cx="819150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6" name="Picture 18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6665" y="2926585"/>
            <a:ext cx="933450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7" name="Picture 19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5715" y="3240910"/>
            <a:ext cx="619125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8" name="Picture 20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2" y="4256206"/>
            <a:ext cx="12954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9" name="Picture 21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0425" y="4589670"/>
            <a:ext cx="885825" cy="28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70" name="Picture 22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5534" y="4215205"/>
            <a:ext cx="790575" cy="37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71" name="Picture 23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9804" y="4586680"/>
            <a:ext cx="10858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72" name="Picture 24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896" y="5453114"/>
            <a:ext cx="923925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73" name="Picture 25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896" y="5795693"/>
            <a:ext cx="9525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58620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Opérateurs logiques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363272" cy="4876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 smtClean="0"/>
              <a:t>Les opérandes sont converties en booléens pour évaluer l’opérateur, mais les valeurs originales sont retournées</a:t>
            </a:r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pPr marL="0" indent="0">
              <a:buNone/>
            </a:pPr>
            <a:r>
              <a:rPr lang="fr-FR" dirty="0" smtClean="0"/>
              <a:t>Si la </a:t>
            </a:r>
            <a:r>
              <a:rPr lang="fr-FR" dirty="0" err="1" smtClean="0"/>
              <a:t>cast</a:t>
            </a:r>
            <a:r>
              <a:rPr lang="fr-FR" dirty="0" smtClean="0"/>
              <a:t> implicite en booléen d’une valeur est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lang="fr-FR" dirty="0" smtClean="0"/>
              <a:t>, </a:t>
            </a:r>
            <a:br>
              <a:rPr lang="fr-FR" dirty="0" smtClean="0"/>
            </a:br>
            <a:r>
              <a:rPr lang="fr-FR" dirty="0" smtClean="0"/>
              <a:t>on dit que la valeur est </a:t>
            </a:r>
            <a:r>
              <a:rPr lang="fr-FR" i="1" dirty="0" err="1" smtClean="0"/>
              <a:t>truthy</a:t>
            </a:r>
            <a:r>
              <a:rPr lang="fr-FR" dirty="0" smtClean="0"/>
              <a:t>, sinon </a:t>
            </a:r>
            <a:r>
              <a:rPr lang="fr-FR" i="1" dirty="0" err="1" smtClean="0"/>
              <a:t>falsey</a:t>
            </a:r>
            <a:endParaRPr lang="fr-FR" i="1" dirty="0" smtClean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11/10/2018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43</a:t>
            </a:fld>
            <a:endParaRPr lang="fr-FR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636912"/>
            <a:ext cx="2733675" cy="2524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4716016" y="2924944"/>
            <a:ext cx="2880320" cy="70788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a || b </a:t>
            </a:r>
            <a:r>
              <a:rPr lang="fr-FR" sz="200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 a ? a : b</a:t>
            </a:r>
          </a:p>
          <a:p>
            <a:r>
              <a:rPr lang="fr-FR" sz="200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a &amp;&amp; b  a ? b : a</a:t>
            </a:r>
            <a:endParaRPr lang="fr-FR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1371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Opérateurs logiques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435280" cy="4876800"/>
          </a:xfrm>
        </p:spPr>
        <p:txBody>
          <a:bodyPr/>
          <a:lstStyle/>
          <a:p>
            <a:pPr marL="0" indent="0">
              <a:buNone/>
            </a:pPr>
            <a:r>
              <a:rPr lang="fr-FR" dirty="0" smtClean="0"/>
              <a:t>Les opérateurs 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||</a:t>
            </a:r>
            <a:r>
              <a:rPr lang="fr-FR" dirty="0" smtClean="0"/>
              <a:t> et 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&amp;&amp;</a:t>
            </a:r>
            <a:r>
              <a:rPr lang="fr-FR" dirty="0" smtClean="0"/>
              <a:t>, les conditions ternaires 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? :</a:t>
            </a:r>
            <a:r>
              <a:rPr lang="fr-FR" dirty="0" smtClean="0"/>
              <a:t> et les instructions 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else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dirty="0" smtClean="0"/>
              <a:t>n’exécutent qu’une seule opérande.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11/10/2018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44</a:t>
            </a:fld>
            <a:endParaRPr lang="fr-FR" dirty="0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835" y="3559464"/>
            <a:ext cx="4324350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043" y="4198824"/>
            <a:ext cx="4895850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043" y="2923029"/>
            <a:ext cx="4114800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387" y="4788362"/>
            <a:ext cx="4943475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/>
          <p:cNvSpPr/>
          <p:nvPr/>
        </p:nvSpPr>
        <p:spPr>
          <a:xfrm>
            <a:off x="5617471" y="2780183"/>
            <a:ext cx="481221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32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B</a:t>
            </a:r>
            <a:endParaRPr lang="fr-FR" sz="32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5620950" y="3429000"/>
            <a:ext cx="481222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32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D</a:t>
            </a:r>
          </a:p>
        </p:txBody>
      </p:sp>
      <p:sp>
        <p:nvSpPr>
          <p:cNvPr id="19" name="Rectangle 18"/>
          <p:cNvSpPr/>
          <p:nvPr/>
        </p:nvSpPr>
        <p:spPr>
          <a:xfrm>
            <a:off x="5628693" y="4068361"/>
            <a:ext cx="458780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32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E</a:t>
            </a:r>
          </a:p>
        </p:txBody>
      </p:sp>
      <p:sp>
        <p:nvSpPr>
          <p:cNvPr id="20" name="Rectangle 19"/>
          <p:cNvSpPr/>
          <p:nvPr/>
        </p:nvSpPr>
        <p:spPr>
          <a:xfrm>
            <a:off x="5620951" y="4653136"/>
            <a:ext cx="481222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32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H</a:t>
            </a:r>
          </a:p>
        </p:txBody>
      </p:sp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465" y="6309320"/>
            <a:ext cx="8368942" cy="3428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ZoneTexte 8"/>
          <p:cNvSpPr txBox="1"/>
          <p:nvPr/>
        </p:nvSpPr>
        <p:spPr>
          <a:xfrm>
            <a:off x="423043" y="5517232"/>
            <a:ext cx="720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Exemples d’utilisation pratique:</a:t>
            </a:r>
            <a:endParaRPr lang="fr-FR" dirty="0"/>
          </a:p>
        </p:txBody>
      </p:sp>
      <p:pic>
        <p:nvPicPr>
          <p:cNvPr id="1035" name="Picture 11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387" y="6028647"/>
            <a:ext cx="6885260" cy="2806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7125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8" grpId="0"/>
      <p:bldP spid="19" grpId="0"/>
      <p:bldP spid="20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Opérateurs logiques: Priorité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2276872"/>
            <a:ext cx="8229600" cy="4200128"/>
          </a:xfrm>
        </p:spPr>
        <p:txBody>
          <a:bodyPr/>
          <a:lstStyle/>
          <a:p>
            <a:pPr marL="0" indent="0" algn="ctr">
              <a:buNone/>
            </a:pPr>
            <a:r>
              <a:rPr lang="fr-FR" sz="3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&amp;&amp;</a:t>
            </a:r>
            <a:r>
              <a:rPr lang="fr-FR" dirty="0" smtClean="0"/>
              <a:t>  est prioritaire à</a:t>
            </a:r>
            <a:r>
              <a:rPr lang="fr-FR" dirty="0" smtClean="0">
                <a:solidFill>
                  <a:schemeClr val="accent1"/>
                </a:solidFill>
              </a:rPr>
              <a:t> </a:t>
            </a:r>
            <a:r>
              <a:rPr lang="fr-FR" dirty="0" smtClean="0"/>
              <a:t> </a:t>
            </a:r>
            <a:r>
              <a:rPr lang="fr-FR" sz="3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||</a:t>
            </a:r>
            <a:r>
              <a:rPr lang="fr-FR" dirty="0" smtClean="0"/>
              <a:t>  qui est prioritaire à</a:t>
            </a:r>
            <a:r>
              <a:rPr lang="fr-FR" dirty="0" smtClean="0">
                <a:solidFill>
                  <a:schemeClr val="accent1"/>
                </a:solidFill>
              </a:rPr>
              <a:t> </a:t>
            </a:r>
            <a:r>
              <a:rPr lang="fr-FR" dirty="0" smtClean="0"/>
              <a:t> </a:t>
            </a:r>
            <a:r>
              <a:rPr lang="fr-FR" sz="3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?:</a:t>
            </a:r>
          </a:p>
          <a:p>
            <a:pPr marL="0" indent="0" algn="ctr">
              <a:buNone/>
            </a:pPr>
            <a:endParaRPr lang="fr-FR" sz="32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 algn="ctr">
              <a:buNone/>
            </a:pPr>
            <a:r>
              <a:rPr lang="pt-BR" dirty="0">
                <a:latin typeface="Consolas" panose="020B0609020204030204" pitchFamily="49" charset="0"/>
                <a:cs typeface="Consolas" panose="020B0609020204030204" pitchFamily="49" charset="0"/>
              </a:rPr>
              <a:t>a &amp;&amp; b || c ? c || b ? a : c &amp;&amp; b : </a:t>
            </a:r>
            <a:r>
              <a:rPr lang="pt-BR" dirty="0" smtClean="0"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</a:p>
          <a:p>
            <a:pPr marL="0" indent="0" algn="ctr">
              <a:buNone/>
            </a:pPr>
            <a:r>
              <a:rPr lang="pt-BR" sz="4000" b="1" dirty="0" smtClean="0">
                <a:cs typeface="Consolas" panose="020B0609020204030204" pitchFamily="49" charset="0"/>
                <a:sym typeface="Wingdings" panose="05000000000000000000" pitchFamily="2" charset="2"/>
              </a:rPr>
              <a:t></a:t>
            </a:r>
          </a:p>
          <a:p>
            <a:pPr marL="0" indent="0" algn="ctr">
              <a:buNone/>
            </a:pPr>
            <a:r>
              <a:rPr lang="pt-BR" dirty="0" smtClean="0">
                <a:latin typeface="Consolas" panose="020B0609020204030204" pitchFamily="49" charset="0"/>
                <a:cs typeface="Consolas" panose="020B0609020204030204" pitchFamily="49" charset="0"/>
              </a:rPr>
              <a:t>((a </a:t>
            </a:r>
            <a:r>
              <a:rPr lang="pt-BR" dirty="0">
                <a:latin typeface="Consolas" panose="020B0609020204030204" pitchFamily="49" charset="0"/>
                <a:cs typeface="Consolas" panose="020B0609020204030204" pitchFamily="49" charset="0"/>
              </a:rPr>
              <a:t>&amp;&amp; </a:t>
            </a:r>
            <a:r>
              <a:rPr lang="pt-BR" dirty="0" smtClean="0">
                <a:latin typeface="Consolas" panose="020B0609020204030204" pitchFamily="49" charset="0"/>
                <a:cs typeface="Consolas" panose="020B0609020204030204" pitchFamily="49" charset="0"/>
              </a:rPr>
              <a:t>b) </a:t>
            </a:r>
            <a:r>
              <a:rPr lang="pt-BR" dirty="0">
                <a:latin typeface="Consolas" panose="020B0609020204030204" pitchFamily="49" charset="0"/>
                <a:cs typeface="Consolas" panose="020B0609020204030204" pitchFamily="49" charset="0"/>
              </a:rPr>
              <a:t>|| c) ? (c || b) ? a : (c &amp;&amp; b) : a</a:t>
            </a:r>
            <a:endParaRPr lang="fr-FR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11/10/2018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45</a:t>
            </a:fld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7812360" y="611396"/>
            <a:ext cx="1008112" cy="36933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 smtClean="0"/>
              <a:t>Exo 8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48326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cap="none" dirty="0" smtClean="0"/>
              <a:t>Mise à niveau ES2015</a:t>
            </a:r>
            <a:endParaRPr lang="fr-FR" cap="none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 smtClean="0"/>
              <a:t>Exos </a:t>
            </a:r>
            <a:r>
              <a:rPr lang="fr-FR" dirty="0"/>
              <a:t>9</a:t>
            </a:r>
            <a:r>
              <a:rPr lang="fr-FR" dirty="0" smtClean="0"/>
              <a:t> à 13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B3234-8403-48CF-AC9C-1D43E35C4918}" type="datetime1">
              <a:rPr lang="fr-FR" smtClean="0"/>
              <a:t>11/10/2018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46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03708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Arrow </a:t>
            </a:r>
            <a:r>
              <a:rPr lang="fr-FR" dirty="0" err="1" smtClean="0"/>
              <a:t>functions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79511" y="2924944"/>
            <a:ext cx="8779643" cy="3816424"/>
          </a:xfrm>
        </p:spPr>
        <p:txBody>
          <a:bodyPr>
            <a:noAutofit/>
          </a:bodyPr>
          <a:lstStyle/>
          <a:p>
            <a:pPr marL="0" indent="0">
              <a:spcBef>
                <a:spcPts val="600"/>
              </a:spcBef>
              <a:buNone/>
            </a:pPr>
            <a:r>
              <a:rPr lang="fr-FR" sz="2000" dirty="0" smtClean="0"/>
              <a:t>Les fonctions déclarées avec cette syntaxe raccourcie ont des spécificités :</a:t>
            </a:r>
          </a:p>
          <a:p>
            <a:pPr>
              <a:spcBef>
                <a:spcPts val="600"/>
              </a:spcBef>
            </a:pPr>
            <a:r>
              <a:rPr lang="fr-FR" dirty="0" smtClean="0"/>
              <a:t>Pas de contexte d’exécution</a:t>
            </a:r>
            <a:br>
              <a:rPr lang="fr-FR" dirty="0" smtClean="0"/>
            </a:br>
            <a:r>
              <a:rPr lang="fr-FR" dirty="0" smtClean="0"/>
              <a:t>(la valeur de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fr-FR" dirty="0" smtClean="0"/>
              <a:t> est héritée du scope parent)</a:t>
            </a:r>
          </a:p>
          <a:p>
            <a:pPr>
              <a:spcBef>
                <a:spcPts val="600"/>
              </a:spcBef>
            </a:pPr>
            <a:r>
              <a:rPr lang="fr-FR" dirty="0" smtClean="0"/>
              <a:t>Ne peuvent pas être invoquées en tant que constructeurs</a:t>
            </a:r>
          </a:p>
          <a:p>
            <a:pPr>
              <a:spcBef>
                <a:spcPts val="600"/>
              </a:spcBef>
            </a:pPr>
            <a:endParaRPr lang="fr-FR" dirty="0"/>
          </a:p>
          <a:p>
            <a:pPr marL="0" indent="0">
              <a:spcBef>
                <a:spcPts val="600"/>
              </a:spcBef>
              <a:buNone/>
            </a:pPr>
            <a:r>
              <a:rPr lang="fr-FR" dirty="0" smtClean="0"/>
              <a:t>Courtes et efficaces, elles encouragent un style fonctionnel et sans effets de bord (sans</a:t>
            </a:r>
            <a:r>
              <a:rPr lang="fr-FR" i="1" dirty="0" smtClean="0"/>
              <a:t> </a:t>
            </a:r>
            <a:r>
              <a:rPr lang="fr-FR" i="1" dirty="0" err="1" smtClean="0"/>
              <a:t>closure</a:t>
            </a:r>
            <a:r>
              <a:rPr lang="fr-FR" dirty="0" smtClean="0"/>
              <a:t>).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11/10/2018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47</a:t>
            </a:fld>
            <a:endParaRPr lang="fr-FR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1645643"/>
            <a:ext cx="4857750" cy="885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ZoneTexte 7"/>
          <p:cNvSpPr txBox="1"/>
          <p:nvPr/>
        </p:nvSpPr>
        <p:spPr>
          <a:xfrm>
            <a:off x="7812360" y="611396"/>
            <a:ext cx="1008112" cy="36933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 smtClean="0"/>
              <a:t>Exo 9</a:t>
            </a:r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2915816" y="6195873"/>
            <a:ext cx="5976664" cy="36933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/>
              <a:t>Recommandé pour toutes les fonctions hors </a:t>
            </a:r>
            <a:r>
              <a:rPr lang="fr-FR" dirty="0" smtClean="0"/>
              <a:t>méthodes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05426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Paramètres par défaut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363272" cy="4876800"/>
          </a:xfrm>
        </p:spPr>
        <p:txBody>
          <a:bodyPr/>
          <a:lstStyle/>
          <a:p>
            <a:pPr marL="0" indent="0">
              <a:buNone/>
            </a:pPr>
            <a:r>
              <a:rPr lang="fr-FR" dirty="0" smtClean="0"/>
              <a:t>Assigne une valeur par défaut si l’argument </a:t>
            </a:r>
            <a:r>
              <a:rPr lang="fr-FR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=== </a:t>
            </a:r>
            <a:r>
              <a:rPr lang="fr-FR" sz="2000" dirty="0" err="1" smtClean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undefined</a:t>
            </a:r>
            <a:endParaRPr lang="fr-FR" dirty="0" smtClean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pPr marL="0" indent="0">
              <a:buNone/>
            </a:pPr>
            <a:r>
              <a:rPr lang="fr-FR" dirty="0" smtClean="0"/>
              <a:t>Fonctionne aussi avec les </a:t>
            </a:r>
            <a:r>
              <a:rPr lang="fr-FR" dirty="0" err="1" smtClean="0"/>
              <a:t>arrow</a:t>
            </a:r>
            <a:r>
              <a:rPr lang="fr-FR" dirty="0" smtClean="0"/>
              <a:t> </a:t>
            </a:r>
            <a:r>
              <a:rPr lang="fr-FR" dirty="0" err="1" smtClean="0"/>
              <a:t>functions</a:t>
            </a:r>
            <a:r>
              <a:rPr lang="fr-FR" dirty="0" smtClean="0"/>
              <a:t> :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11/10/2018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48</a:t>
            </a:fld>
            <a:endParaRPr lang="fr-FR" dirty="0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2132856"/>
            <a:ext cx="5886450" cy="335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2843" y="6165304"/>
            <a:ext cx="5172075" cy="37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15020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Paramètres par défaut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199" y="1600200"/>
            <a:ext cx="7931225" cy="4876800"/>
          </a:xfrm>
        </p:spPr>
        <p:txBody>
          <a:bodyPr/>
          <a:lstStyle/>
          <a:p>
            <a:r>
              <a:rPr lang="fr-FR" dirty="0" smtClean="0"/>
              <a:t>Peuvent être des expressions utilisant d’autres arguments ou variables du scope.</a:t>
            </a:r>
          </a:p>
          <a:p>
            <a:endParaRPr lang="fr-FR" dirty="0" smtClean="0"/>
          </a:p>
          <a:p>
            <a:r>
              <a:rPr lang="fr-FR" dirty="0" smtClean="0"/>
              <a:t>Si la valeur par défaut est une expression, elle ne sera exécutée que si nécessaire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11/10/2018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49</a:t>
            </a:fld>
            <a:endParaRPr lang="fr-FR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973" y="4509120"/>
            <a:ext cx="8448675" cy="933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47198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Cheat</a:t>
            </a:r>
            <a:r>
              <a:rPr lang="fr-FR" dirty="0" smtClean="0"/>
              <a:t> </a:t>
            </a:r>
            <a:r>
              <a:rPr lang="fr-FR" dirty="0" err="1" smtClean="0"/>
              <a:t>sheet</a:t>
            </a:r>
            <a:r>
              <a:rPr lang="fr-FR" dirty="0" smtClean="0"/>
              <a:t>: Méthodes de </a:t>
            </a:r>
            <a:r>
              <a:rPr lang="fr-FR" dirty="0" err="1" smtClean="0"/>
              <a:t>Array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11/10/2018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5</a:t>
            </a:fld>
            <a:endParaRPr lang="fr-FR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484784"/>
            <a:ext cx="6135687" cy="5067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61465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Opérateurs Spread / </a:t>
            </a:r>
            <a:r>
              <a:rPr lang="fr-FR" dirty="0" err="1" smtClean="0"/>
              <a:t>Rest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 smtClean="0"/>
              <a:t>Spread : convertit un </a:t>
            </a:r>
            <a:r>
              <a:rPr lang="fr-FR" dirty="0" err="1" smtClean="0"/>
              <a:t>itérable</a:t>
            </a:r>
            <a:r>
              <a:rPr lang="fr-FR" dirty="0" smtClean="0"/>
              <a:t> en liste d’arguments</a:t>
            </a:r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11/10/2018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50</a:t>
            </a:fld>
            <a:endParaRPr lang="fr-FR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440549"/>
            <a:ext cx="398145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344" y="4774043"/>
            <a:ext cx="2705100" cy="70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789040"/>
            <a:ext cx="2514600" cy="62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5949280"/>
            <a:ext cx="43815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61692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Opérateurs Spread / </a:t>
            </a:r>
            <a:r>
              <a:rPr lang="fr-FR" dirty="0" err="1" smtClean="0"/>
              <a:t>Rest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 err="1" smtClean="0"/>
              <a:t>Rest</a:t>
            </a:r>
            <a:r>
              <a:rPr lang="fr-FR" dirty="0" smtClean="0"/>
              <a:t> : convertit une liste d’arguments en </a:t>
            </a:r>
            <a:r>
              <a:rPr lang="fr-FR" dirty="0" err="1" smtClean="0"/>
              <a:t>Array</a:t>
            </a:r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11/10/2018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51</a:t>
            </a:fld>
            <a:endParaRPr lang="fr-FR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228850"/>
            <a:ext cx="710565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4414743"/>
            <a:ext cx="5524500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ZoneTexte 8"/>
          <p:cNvSpPr txBox="1"/>
          <p:nvPr/>
        </p:nvSpPr>
        <p:spPr>
          <a:xfrm>
            <a:off x="7812360" y="611396"/>
            <a:ext cx="1008112" cy="36933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 smtClean="0"/>
              <a:t>Exo 10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67234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Spread / </a:t>
            </a:r>
            <a:r>
              <a:rPr lang="fr-FR" dirty="0" err="1" smtClean="0"/>
              <a:t>Rest</a:t>
            </a:r>
            <a:r>
              <a:rPr lang="fr-FR" dirty="0" smtClean="0"/>
              <a:t> Object </a:t>
            </a:r>
            <a:r>
              <a:rPr lang="fr-FR" dirty="0" err="1" smtClean="0"/>
              <a:t>properties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Arrivé avec ES2018</a:t>
            </a:r>
          </a:p>
          <a:p>
            <a:r>
              <a:rPr lang="fr-FR" dirty="0" smtClean="0"/>
              <a:t>Peut remplacer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Object.assign</a:t>
            </a:r>
            <a:r>
              <a:rPr lang="fr-FR" dirty="0" smtClean="0"/>
              <a:t> et 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_.omit</a:t>
            </a:r>
          </a:p>
          <a:p>
            <a:r>
              <a:rPr lang="fr-FR" dirty="0" err="1" smtClean="0"/>
              <a:t>Rest</a:t>
            </a:r>
            <a:r>
              <a:rPr lang="fr-FR" dirty="0" smtClean="0"/>
              <a:t> </a:t>
            </a:r>
            <a:r>
              <a:rPr lang="fr-FR" dirty="0" err="1" smtClean="0"/>
              <a:t>properties</a:t>
            </a:r>
            <a:r>
              <a:rPr lang="fr-FR" dirty="0" smtClean="0"/>
              <a:t> :</a:t>
            </a:r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r>
              <a:rPr lang="fr-FR" dirty="0" smtClean="0"/>
              <a:t>Spread </a:t>
            </a:r>
            <a:r>
              <a:rPr lang="fr-FR" dirty="0" err="1" smtClean="0"/>
              <a:t>properties</a:t>
            </a:r>
            <a:r>
              <a:rPr lang="fr-FR" dirty="0" smtClean="0"/>
              <a:t> :</a:t>
            </a:r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11/10/2018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52</a:t>
            </a:fld>
            <a:endParaRPr lang="fr-FR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0003" y="3068960"/>
            <a:ext cx="630555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0359" y="5301208"/>
            <a:ext cx="4429125" cy="71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86297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Destructuring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 smtClean="0"/>
              <a:t>Assigne des variables selon une structure d’objet/d’</a:t>
            </a:r>
            <a:r>
              <a:rPr lang="fr-FR" dirty="0" err="1" smtClean="0"/>
              <a:t>Array</a:t>
            </a:r>
            <a:endParaRPr lang="fr-FR" dirty="0" smtClean="0"/>
          </a:p>
          <a:p>
            <a:pPr marL="0" indent="0">
              <a:buNone/>
            </a:pP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11/10/2018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53</a:t>
            </a:fld>
            <a:endParaRPr lang="fr-FR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007" y="2196802"/>
            <a:ext cx="7591425" cy="440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47296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Destructuring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 smtClean="0"/>
              <a:t>Fonctionne aussi avec les paramètres de fonctions:</a:t>
            </a:r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pPr marL="0" indent="0">
              <a:buNone/>
            </a:pPr>
            <a:r>
              <a:rPr lang="fr-FR" dirty="0" smtClean="0"/>
              <a:t/>
            </a:r>
            <a:br>
              <a:rPr lang="fr-FR" dirty="0" smtClean="0"/>
            </a:br>
            <a:endParaRPr lang="fr-FR" dirty="0" smtClean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11/10/2018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54</a:t>
            </a:fld>
            <a:endParaRPr lang="fr-FR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0" y="2157413"/>
            <a:ext cx="7239000" cy="2543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ZoneTexte 7"/>
          <p:cNvSpPr txBox="1"/>
          <p:nvPr/>
        </p:nvSpPr>
        <p:spPr>
          <a:xfrm>
            <a:off x="7812360" y="611396"/>
            <a:ext cx="1008112" cy="36933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 smtClean="0"/>
              <a:t>Exo 11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63402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Sucre syntaxique: méthodes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11/10/2018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55</a:t>
            </a:fld>
            <a:endParaRPr lang="fr-FR" dirty="0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772816"/>
            <a:ext cx="4191000" cy="143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724275"/>
            <a:ext cx="1905000" cy="59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86636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Sucre syntaxique: clé et valeur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11/10/2018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56</a:t>
            </a:fld>
            <a:endParaRPr lang="fr-FR" dirty="0"/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936" y="1732812"/>
            <a:ext cx="3789040" cy="4210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936" y="2348880"/>
            <a:ext cx="313372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936" y="2824733"/>
            <a:ext cx="3667125" cy="67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4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920" y="2348880"/>
            <a:ext cx="4724400" cy="29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44322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Sucre syntaxique: clés calculées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11/10/2018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57</a:t>
            </a:fld>
            <a:endParaRPr lang="fr-FR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936" y="1732812"/>
            <a:ext cx="3789040" cy="4210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420888"/>
            <a:ext cx="3352800" cy="251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2432492"/>
            <a:ext cx="4476750" cy="1276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35882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Sucre syntaxique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 smtClean="0"/>
              <a:t>Tout ça peut être combiné avec </a:t>
            </a:r>
            <a:r>
              <a:rPr lang="fr-FR" dirty="0" err="1" smtClean="0"/>
              <a:t>destructuring</a:t>
            </a:r>
            <a:r>
              <a:rPr lang="fr-FR" dirty="0" smtClean="0"/>
              <a:t>, spread…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11/10/2018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58</a:t>
            </a:fld>
            <a:endParaRPr lang="fr-FR" dirty="0"/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350" y="2132856"/>
            <a:ext cx="7353300" cy="444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" name="Connecteur droit avec flèche 9"/>
          <p:cNvCxnSpPr/>
          <p:nvPr/>
        </p:nvCxnSpPr>
        <p:spPr>
          <a:xfrm>
            <a:off x="7164288" y="2780928"/>
            <a:ext cx="216024" cy="7200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avec flèche 11"/>
          <p:cNvCxnSpPr/>
          <p:nvPr/>
        </p:nvCxnSpPr>
        <p:spPr>
          <a:xfrm>
            <a:off x="4644008" y="2780928"/>
            <a:ext cx="0" cy="64807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/>
          <p:nvPr/>
        </p:nvCxnSpPr>
        <p:spPr>
          <a:xfrm>
            <a:off x="1835696" y="2852936"/>
            <a:ext cx="0" cy="57606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ZoneTexte 15"/>
          <p:cNvSpPr txBox="1"/>
          <p:nvPr/>
        </p:nvSpPr>
        <p:spPr>
          <a:xfrm>
            <a:off x="895350" y="3501008"/>
            <a:ext cx="2452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accent1"/>
                </a:solidFill>
              </a:rPr>
              <a:t>Spread </a:t>
            </a:r>
            <a:r>
              <a:rPr lang="fr-FR" dirty="0" err="1" smtClean="0">
                <a:solidFill>
                  <a:schemeClr val="accent1"/>
                </a:solidFill>
              </a:rPr>
              <a:t>properties</a:t>
            </a:r>
            <a:endParaRPr lang="fr-FR" dirty="0">
              <a:solidFill>
                <a:schemeClr val="accent1"/>
              </a:solidFill>
            </a:endParaRPr>
          </a:p>
        </p:txBody>
      </p:sp>
      <p:sp>
        <p:nvSpPr>
          <p:cNvPr id="20" name="ZoneTexte 19"/>
          <p:cNvSpPr txBox="1"/>
          <p:nvPr/>
        </p:nvSpPr>
        <p:spPr>
          <a:xfrm>
            <a:off x="3347864" y="3491716"/>
            <a:ext cx="2668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>
                <a:solidFill>
                  <a:schemeClr val="accent1"/>
                </a:solidFill>
              </a:rPr>
              <a:t>Computed</a:t>
            </a:r>
            <a:r>
              <a:rPr lang="fr-FR" dirty="0" smtClean="0">
                <a:solidFill>
                  <a:schemeClr val="accent1"/>
                </a:solidFill>
              </a:rPr>
              <a:t> </a:t>
            </a:r>
            <a:r>
              <a:rPr lang="fr-FR" dirty="0" err="1" smtClean="0">
                <a:solidFill>
                  <a:schemeClr val="accent1"/>
                </a:solidFill>
              </a:rPr>
              <a:t>property</a:t>
            </a:r>
            <a:r>
              <a:rPr lang="fr-FR" dirty="0" smtClean="0">
                <a:solidFill>
                  <a:schemeClr val="accent1"/>
                </a:solidFill>
              </a:rPr>
              <a:t> key</a:t>
            </a:r>
            <a:endParaRPr lang="fr-FR" dirty="0">
              <a:solidFill>
                <a:schemeClr val="accent1"/>
              </a:solidFill>
            </a:endParaRPr>
          </a:p>
        </p:txBody>
      </p:sp>
      <p:sp>
        <p:nvSpPr>
          <p:cNvPr id="22" name="ZoneTexte 21"/>
          <p:cNvSpPr txBox="1"/>
          <p:nvPr/>
        </p:nvSpPr>
        <p:spPr>
          <a:xfrm>
            <a:off x="6228184" y="3491716"/>
            <a:ext cx="2841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>
                <a:solidFill>
                  <a:schemeClr val="accent1"/>
                </a:solidFill>
              </a:rPr>
              <a:t>Destructuring</a:t>
            </a:r>
            <a:r>
              <a:rPr lang="fr-FR" dirty="0" smtClean="0">
                <a:solidFill>
                  <a:schemeClr val="accent1"/>
                </a:solidFill>
              </a:rPr>
              <a:t> </a:t>
            </a:r>
            <a:r>
              <a:rPr lang="fr-FR" dirty="0" err="1" smtClean="0">
                <a:solidFill>
                  <a:schemeClr val="accent1"/>
                </a:solidFill>
              </a:rPr>
              <a:t>assignment</a:t>
            </a:r>
            <a:endParaRPr lang="fr-FR" dirty="0">
              <a:solidFill>
                <a:schemeClr val="accent1"/>
              </a:solidFill>
            </a:endParaRPr>
          </a:p>
        </p:txBody>
      </p:sp>
      <p:sp>
        <p:nvSpPr>
          <p:cNvPr id="18" name="ZoneTexte 17"/>
          <p:cNvSpPr txBox="1"/>
          <p:nvPr/>
        </p:nvSpPr>
        <p:spPr>
          <a:xfrm>
            <a:off x="6424891" y="5657701"/>
            <a:ext cx="2448272" cy="92333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Le sucre, délicieux mais à consommer avec modération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35478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Template strings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3124944"/>
          </a:xfrm>
        </p:spPr>
        <p:txBody>
          <a:bodyPr/>
          <a:lstStyle/>
          <a:p>
            <a:pPr marL="0" indent="0">
              <a:buNone/>
            </a:pPr>
            <a:r>
              <a:rPr lang="fr-FR" dirty="0" smtClean="0"/>
              <a:t>Nouvelle forme de déclaration littérale de String en ES6,</a:t>
            </a:r>
            <a:r>
              <a:rPr lang="fr-FR" dirty="0"/>
              <a:t/>
            </a:r>
            <a:br>
              <a:rPr lang="fr-FR" dirty="0"/>
            </a:br>
            <a:r>
              <a:rPr lang="fr-FR" dirty="0" smtClean="0"/>
              <a:t>utilisant </a:t>
            </a:r>
            <a:r>
              <a:rPr lang="fr-FR" dirty="0"/>
              <a:t>le caractère </a:t>
            </a:r>
            <a:r>
              <a:rPr lang="fr-FR" dirty="0" err="1"/>
              <a:t>backtick</a:t>
            </a:r>
            <a:r>
              <a:rPr lang="fr-FR" dirty="0"/>
              <a:t> </a:t>
            </a:r>
            <a:r>
              <a:rPr lang="fr-FR" b="1" dirty="0" smtClean="0"/>
              <a:t>` `</a:t>
            </a:r>
            <a:r>
              <a:rPr lang="fr-FR" dirty="0" smtClean="0"/>
              <a:t> </a:t>
            </a:r>
            <a:r>
              <a:rPr lang="fr-FR" dirty="0"/>
              <a:t>(AltGr+7)</a:t>
            </a:r>
          </a:p>
          <a:p>
            <a:pPr marL="0" indent="0">
              <a:buNone/>
            </a:pPr>
            <a:r>
              <a:rPr lang="fr-FR" dirty="0" smtClean="0"/>
              <a:t>Permet :</a:t>
            </a:r>
          </a:p>
          <a:p>
            <a:r>
              <a:rPr lang="fr-FR" dirty="0" smtClean="0"/>
              <a:t>l’interpolation de variables et expressions</a:t>
            </a:r>
          </a:p>
          <a:p>
            <a:r>
              <a:rPr lang="fr-FR" dirty="0" smtClean="0"/>
              <a:t>les sauts de ligne </a:t>
            </a:r>
            <a:r>
              <a:rPr lang="fr-FR" dirty="0" smtClean="0">
                <a:sym typeface="Wingdings" panose="05000000000000000000" pitchFamily="2" charset="2"/>
              </a:rPr>
              <a:t></a:t>
            </a:r>
          </a:p>
          <a:p>
            <a:endParaRPr lang="fr-FR" dirty="0">
              <a:sym typeface="Wingdings" panose="05000000000000000000" pitchFamily="2" charset="2"/>
            </a:endParaRPr>
          </a:p>
          <a:p>
            <a:endParaRPr lang="fr-FR" dirty="0" smtClean="0">
              <a:sym typeface="Wingdings" panose="05000000000000000000" pitchFamily="2" charset="2"/>
            </a:endParaRPr>
          </a:p>
          <a:p>
            <a:endParaRPr lang="fr-FR" dirty="0">
              <a:sym typeface="Wingdings" panose="05000000000000000000" pitchFamily="2" charset="2"/>
            </a:endParaRPr>
          </a:p>
          <a:p>
            <a:endParaRPr lang="fr-FR" dirty="0" smtClean="0">
              <a:sym typeface="Wingdings" panose="05000000000000000000" pitchFamily="2" charset="2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11/10/2018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59</a:t>
            </a:fld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453714" y="6161080"/>
            <a:ext cx="8164262" cy="36933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b="1" u="sng" dirty="0" smtClean="0">
                <a:sym typeface="Wingdings" panose="05000000000000000000" pitchFamily="2" charset="2"/>
              </a:rPr>
              <a:t>Recommandé</a:t>
            </a:r>
            <a:r>
              <a:rPr lang="fr-FR" dirty="0" smtClean="0">
                <a:sym typeface="Wingdings" panose="05000000000000000000" pitchFamily="2" charset="2"/>
              </a:rPr>
              <a:t>: utilisez les </a:t>
            </a:r>
            <a:r>
              <a:rPr lang="fr-FR" dirty="0" err="1" smtClean="0">
                <a:sym typeface="Wingdings" panose="05000000000000000000" pitchFamily="2" charset="2"/>
              </a:rPr>
              <a:t>template</a:t>
            </a:r>
            <a:r>
              <a:rPr lang="fr-FR" dirty="0" smtClean="0">
                <a:sym typeface="Wingdings" panose="05000000000000000000" pitchFamily="2" charset="2"/>
              </a:rPr>
              <a:t> strings pour </a:t>
            </a:r>
            <a:r>
              <a:rPr lang="fr-FR" dirty="0">
                <a:sym typeface="Wingdings" panose="05000000000000000000" pitchFamily="2" charset="2"/>
              </a:rPr>
              <a:t>toutes les String non </a:t>
            </a:r>
            <a:r>
              <a:rPr lang="fr-FR" dirty="0" smtClean="0">
                <a:sym typeface="Wingdings" panose="05000000000000000000" pitchFamily="2" charset="2"/>
              </a:rPr>
              <a:t>triviales</a:t>
            </a:r>
            <a:endParaRPr lang="fr-FR" dirty="0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4293096"/>
            <a:ext cx="4324350" cy="118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75769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Cheat</a:t>
            </a:r>
            <a:r>
              <a:rPr lang="fr-FR" dirty="0" smtClean="0"/>
              <a:t> </a:t>
            </a:r>
            <a:r>
              <a:rPr lang="fr-FR" dirty="0" err="1" smtClean="0"/>
              <a:t>sheet</a:t>
            </a:r>
            <a:r>
              <a:rPr lang="fr-FR" dirty="0" smtClean="0"/>
              <a:t>: </a:t>
            </a:r>
            <a:r>
              <a:rPr lang="fr-FR" dirty="0" err="1" smtClean="0"/>
              <a:t>Map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11/10/2018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6</a:t>
            </a:fld>
            <a:endParaRPr lang="fr-FR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988840"/>
            <a:ext cx="6780808" cy="38164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57440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Tagged</a:t>
            </a:r>
            <a:r>
              <a:rPr lang="fr-FR" dirty="0" smtClean="0"/>
              <a:t> Template strings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51520" y="1556792"/>
            <a:ext cx="8507288" cy="1036712"/>
          </a:xfrm>
        </p:spPr>
        <p:txBody>
          <a:bodyPr/>
          <a:lstStyle/>
          <a:p>
            <a:pPr marL="0" indent="0">
              <a:buNone/>
            </a:pPr>
            <a:r>
              <a:rPr lang="fr-FR" sz="2000" dirty="0" smtClean="0"/>
              <a:t>Si une référence de fonction précède une </a:t>
            </a:r>
            <a:r>
              <a:rPr lang="fr-FR" sz="2000" dirty="0" err="1" smtClean="0"/>
              <a:t>template</a:t>
            </a:r>
            <a:r>
              <a:rPr lang="fr-FR" sz="2000" dirty="0" smtClean="0"/>
              <a:t> string, cette fonction est invoquée avec les parties statiques et dynamiques de la String :</a:t>
            </a:r>
            <a:endParaRPr lang="fr-FR" sz="2000" dirty="0" smtClean="0">
              <a:sym typeface="Wingdings" panose="05000000000000000000" pitchFamily="2" charset="2"/>
            </a:endParaRPr>
          </a:p>
          <a:p>
            <a:endParaRPr lang="fr-FR" dirty="0">
              <a:sym typeface="Wingdings" panose="05000000000000000000" pitchFamily="2" charset="2"/>
            </a:endParaRPr>
          </a:p>
          <a:p>
            <a:endParaRPr lang="fr-FR" dirty="0" smtClean="0">
              <a:sym typeface="Wingdings" panose="05000000000000000000" pitchFamily="2" charset="2"/>
            </a:endParaRPr>
          </a:p>
          <a:p>
            <a:endParaRPr lang="fr-FR" dirty="0">
              <a:sym typeface="Wingdings" panose="05000000000000000000" pitchFamily="2" charset="2"/>
            </a:endParaRPr>
          </a:p>
          <a:p>
            <a:endParaRPr lang="fr-FR" dirty="0" smtClean="0">
              <a:sym typeface="Wingdings" panose="05000000000000000000" pitchFamily="2" charset="2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11/10/2018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60</a:t>
            </a:fld>
            <a:endParaRPr lang="fr-FR" dirty="0"/>
          </a:p>
        </p:txBody>
      </p:sp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4509120"/>
            <a:ext cx="3886200" cy="103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011" y="5565680"/>
            <a:ext cx="4048125" cy="103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6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4509120"/>
            <a:ext cx="2154556" cy="9023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7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5699030"/>
            <a:ext cx="2520280" cy="6687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ZoneTexte 11"/>
          <p:cNvSpPr txBox="1"/>
          <p:nvPr/>
        </p:nvSpPr>
        <p:spPr>
          <a:xfrm>
            <a:off x="7812360" y="611396"/>
            <a:ext cx="1008112" cy="36933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 smtClean="0"/>
              <a:t>Exo 12</a:t>
            </a:r>
            <a:endParaRPr lang="fr-FR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413" y="2479675"/>
            <a:ext cx="7621587" cy="190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38061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Map</a:t>
            </a:r>
            <a:r>
              <a:rPr lang="fr-FR" dirty="0"/>
              <a:t> </a:t>
            </a:r>
            <a:r>
              <a:rPr lang="fr-FR" dirty="0" smtClean="0"/>
              <a:t>&amp; Set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 smtClean="0"/>
              <a:t>Map</a:t>
            </a:r>
            <a:r>
              <a:rPr lang="fr-FR" dirty="0" smtClean="0"/>
              <a:t>: collection de clés/valeur comme les objets, mais les clés peuvent être de n’importe quel type</a:t>
            </a:r>
          </a:p>
          <a:p>
            <a:r>
              <a:rPr lang="fr-FR" dirty="0" smtClean="0"/>
              <a:t>Set: collection de valeurs sans clés, garantie d’unicité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11/10/2018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61</a:t>
            </a:fld>
            <a:endParaRPr lang="fr-FR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172" y="3068960"/>
            <a:ext cx="318135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3937" y="3068961"/>
            <a:ext cx="5184576" cy="14509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172" y="3970873"/>
            <a:ext cx="1647825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172" y="4690953"/>
            <a:ext cx="2714625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815" y="5339025"/>
            <a:ext cx="1419225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2956" y="4653136"/>
            <a:ext cx="1457325" cy="61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1969" y="5296162"/>
            <a:ext cx="2876550" cy="36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8377" y="5658112"/>
            <a:ext cx="19812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2955" y="6172919"/>
            <a:ext cx="5215549" cy="330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Connecteur droit 7"/>
          <p:cNvCxnSpPr/>
          <p:nvPr/>
        </p:nvCxnSpPr>
        <p:spPr>
          <a:xfrm>
            <a:off x="3689921" y="2996952"/>
            <a:ext cx="0" cy="29802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ZoneTexte 17"/>
          <p:cNvSpPr txBox="1"/>
          <p:nvPr/>
        </p:nvSpPr>
        <p:spPr>
          <a:xfrm>
            <a:off x="7812360" y="611396"/>
            <a:ext cx="1008112" cy="36933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 smtClean="0"/>
              <a:t>Exo 13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92986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Modules (ou ESM pour désambiguïser)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484784"/>
            <a:ext cx="8229600" cy="5257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000" dirty="0" smtClean="0"/>
              <a:t>La solution standard longuement attendue pour gérer un code modulaire (réparti en plusieurs fichiers distincts)</a:t>
            </a:r>
          </a:p>
          <a:p>
            <a:pPr marL="0" indent="0">
              <a:buNone/>
            </a:pPr>
            <a:r>
              <a:rPr lang="fr-FR" sz="2000" b="1" u="sng" dirty="0" smtClean="0"/>
              <a:t>Remplace et rend caduc:</a:t>
            </a:r>
          </a:p>
          <a:p>
            <a:pPr lvl="1"/>
            <a:r>
              <a:rPr lang="fr-FR" dirty="0" err="1" smtClean="0"/>
              <a:t>CommonJS</a:t>
            </a:r>
            <a:r>
              <a:rPr lang="fr-FR" b="1" dirty="0" smtClean="0"/>
              <a:t> </a:t>
            </a:r>
            <a:r>
              <a:rPr lang="fr-FR" dirty="0" smtClean="0"/>
              <a:t>(utilisé notamment par </a:t>
            </a:r>
            <a:r>
              <a:rPr lang="fr-FR" dirty="0" err="1" smtClean="0"/>
              <a:t>Node</a:t>
            </a:r>
            <a:r>
              <a:rPr lang="fr-FR" dirty="0" smtClean="0"/>
              <a:t>)</a:t>
            </a:r>
          </a:p>
          <a:p>
            <a:pPr marL="548640" lvl="2" indent="0">
              <a:buNone/>
            </a:pPr>
            <a:endParaRPr lang="fr-FR" dirty="0"/>
          </a:p>
          <a:p>
            <a:pPr lvl="1"/>
            <a:endParaRPr lang="fr-FR" dirty="0" smtClean="0"/>
          </a:p>
          <a:p>
            <a:pPr lvl="1"/>
            <a:r>
              <a:rPr lang="fr-FR" dirty="0" err="1" smtClean="0"/>
              <a:t>Asynchronous</a:t>
            </a:r>
            <a:r>
              <a:rPr lang="fr-FR" dirty="0" smtClean="0"/>
              <a:t> Module </a:t>
            </a:r>
            <a:r>
              <a:rPr lang="fr-FR" dirty="0" err="1" smtClean="0"/>
              <a:t>Definition</a:t>
            </a:r>
            <a:r>
              <a:rPr lang="fr-FR" dirty="0" smtClean="0"/>
              <a:t> (AMD)</a:t>
            </a:r>
          </a:p>
          <a:p>
            <a:pPr lvl="1"/>
            <a:endParaRPr lang="fr-FR" dirty="0"/>
          </a:p>
          <a:p>
            <a:pPr lvl="1"/>
            <a:endParaRPr lang="fr-FR" dirty="0" smtClean="0"/>
          </a:p>
          <a:p>
            <a:pPr lvl="1"/>
            <a:endParaRPr lang="fr-FR" dirty="0" smtClean="0"/>
          </a:p>
          <a:p>
            <a:pPr lvl="1"/>
            <a:r>
              <a:rPr lang="fr-FR" dirty="0" smtClean="0"/>
              <a:t>Universal Module </a:t>
            </a:r>
            <a:r>
              <a:rPr lang="fr-FR" dirty="0" err="1" smtClean="0"/>
              <a:t>Definition</a:t>
            </a:r>
            <a:r>
              <a:rPr lang="fr-FR" dirty="0" smtClean="0"/>
              <a:t> (UMD)</a:t>
            </a:r>
          </a:p>
          <a:p>
            <a:pPr marL="548640" lvl="2" indent="0">
              <a:buNone/>
            </a:pPr>
            <a:r>
              <a:rPr lang="fr-FR" i="1" dirty="0" smtClean="0"/>
              <a:t>Pattern combinant </a:t>
            </a:r>
            <a:r>
              <a:rPr lang="fr-FR" i="1" dirty="0" err="1" smtClean="0"/>
              <a:t>CommonJS</a:t>
            </a:r>
            <a:r>
              <a:rPr lang="fr-FR" i="1" dirty="0" smtClean="0"/>
              <a:t>, AMD et utilisant de variables globales pour être sûr d’être compris par tous les systèmes de modules</a:t>
            </a:r>
            <a:br>
              <a:rPr lang="fr-FR" i="1" dirty="0" smtClean="0"/>
            </a:br>
            <a:endParaRPr lang="fr-FR" i="1" dirty="0" smtClean="0"/>
          </a:p>
          <a:p>
            <a:pPr lvl="1"/>
            <a:r>
              <a:rPr lang="fr-FR" dirty="0" smtClean="0"/>
              <a:t>le recours aux variables globales et les 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&lt;script&gt; </a:t>
            </a:r>
            <a:r>
              <a:rPr lang="fr-FR" dirty="0" smtClean="0"/>
              <a:t>à ordonner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11/10/2018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62</a:t>
            </a:fld>
            <a:endParaRPr lang="fr-FR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376" y="4077072"/>
            <a:ext cx="6505575" cy="885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3068960"/>
            <a:ext cx="3648075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58804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Two module scopes, with one reaching into the other to grab an export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072"/>
          <a:stretch/>
        </p:blipFill>
        <p:spPr bwMode="auto">
          <a:xfrm>
            <a:off x="5004048" y="2132856"/>
            <a:ext cx="4139952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Modules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 smtClean="0"/>
              <a:t>Deux mots-clés: 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import</a:t>
            </a:r>
            <a:r>
              <a:rPr lang="fr-FR" dirty="0" smtClean="0"/>
              <a:t> et 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export</a:t>
            </a:r>
          </a:p>
          <a:p>
            <a:pPr marL="0" indent="0">
              <a:buNone/>
            </a:pPr>
            <a:r>
              <a:rPr lang="fr-FR" dirty="0" smtClean="0"/>
              <a:t>On distingue les import nommés</a:t>
            </a:r>
            <a:br>
              <a:rPr lang="fr-FR" dirty="0" smtClean="0"/>
            </a:br>
            <a:r>
              <a:rPr lang="fr-FR" dirty="0" smtClean="0"/>
              <a:t>des imports par défaut</a:t>
            </a:r>
            <a:br>
              <a:rPr lang="fr-FR" dirty="0" smtClean="0"/>
            </a:br>
            <a:endParaRPr lang="fr-FR" dirty="0" smtClean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11/10/2018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63</a:t>
            </a:fld>
            <a:endParaRPr lang="fr-FR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996952"/>
            <a:ext cx="5238750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5085184"/>
            <a:ext cx="4476750" cy="1285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32262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Modules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363272" cy="4876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 smtClean="0"/>
              <a:t>Les modules ont un contexte d’exécution différent des scripts classiques:</a:t>
            </a:r>
          </a:p>
          <a:p>
            <a:pPr lvl="1"/>
            <a:r>
              <a:rPr lang="fr-FR" dirty="0" smtClean="0"/>
              <a:t>mode </a:t>
            </a:r>
            <a:r>
              <a:rPr lang="fr-FR" dirty="0"/>
              <a:t>s</a:t>
            </a:r>
            <a:r>
              <a:rPr lang="fr-FR" dirty="0" smtClean="0"/>
              <a:t>trict utilisé par défaut 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dirty="0">
                <a:latin typeface="Consolas" panose="020B0609020204030204" pitchFamily="49" charset="0"/>
                <a:cs typeface="Consolas" panose="020B0609020204030204" pitchFamily="49" charset="0"/>
              </a:rPr>
              <a:t>"use strict";</a:t>
            </a:r>
            <a:r>
              <a:rPr lang="fr-FR" dirty="0" smtClean="0"/>
              <a:t>)</a:t>
            </a:r>
          </a:p>
          <a:p>
            <a:pPr lvl="2"/>
            <a:r>
              <a:rPr lang="fr-FR" dirty="0" smtClean="0"/>
              <a:t>exceptions explicites sur certaines erreurs silencieuses</a:t>
            </a:r>
          </a:p>
          <a:p>
            <a:pPr lvl="2"/>
            <a:r>
              <a:rPr lang="fr-FR" dirty="0" smtClean="0"/>
              <a:t>de nouveaux mots-clés sont réservés comme noms de variables</a:t>
            </a:r>
          </a:p>
          <a:p>
            <a:pPr lvl="2"/>
            <a:r>
              <a:rPr lang="fr-FR" dirty="0" smtClean="0"/>
              <a:t>interdit les variables non explicitement déclarées</a:t>
            </a:r>
          </a:p>
          <a:p>
            <a:pPr lvl="1"/>
            <a:r>
              <a:rPr lang="fr-FR" dirty="0" smtClean="0"/>
              <a:t>pas de contexte global (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 ===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undefined</a:t>
            </a:r>
            <a:r>
              <a:rPr lang="fr-FR" dirty="0" smtClean="0"/>
              <a:t> dans le scope global)</a:t>
            </a:r>
          </a:p>
          <a:p>
            <a:pPr lvl="1"/>
            <a:endParaRPr lang="fr-FR" dirty="0" smtClean="0"/>
          </a:p>
          <a:p>
            <a:pPr marL="0" indent="0">
              <a:buNone/>
            </a:pPr>
            <a:r>
              <a:rPr lang="fr-FR" dirty="0" smtClean="0"/>
              <a:t>Il faut donc </a:t>
            </a:r>
            <a:r>
              <a:rPr lang="fr-FR" dirty="0" err="1" smtClean="0"/>
              <a:t>parser</a:t>
            </a:r>
            <a:r>
              <a:rPr lang="fr-FR" dirty="0" smtClean="0"/>
              <a:t> différemment le code si c’est un module:</a:t>
            </a:r>
          </a:p>
          <a:p>
            <a:pPr marL="0" indent="0">
              <a:buNone/>
            </a:pPr>
            <a:endParaRPr lang="fr-FR" sz="2000" dirty="0" smtClean="0"/>
          </a:p>
          <a:p>
            <a:pPr marL="0" indent="0">
              <a:buNone/>
            </a:pPr>
            <a:r>
              <a:rPr lang="fr-FR" sz="2000" dirty="0" smtClean="0"/>
              <a:t>Sur navigateur: </a:t>
            </a:r>
            <a:r>
              <a:rPr lang="fr-FR" sz="2000" dirty="0" smtClean="0">
                <a:solidFill>
                  <a:srgbClr val="999999"/>
                </a:solidFill>
              </a:rPr>
              <a:t>&lt;</a:t>
            </a:r>
            <a:r>
              <a:rPr lang="fr-FR" sz="2000" dirty="0" smtClean="0">
                <a:solidFill>
                  <a:srgbClr val="990055"/>
                </a:solidFill>
              </a:rPr>
              <a:t>script </a:t>
            </a:r>
            <a:r>
              <a:rPr lang="fr-FR" sz="2000" dirty="0">
                <a:solidFill>
                  <a:srgbClr val="669900"/>
                </a:solidFill>
              </a:rPr>
              <a:t>type</a:t>
            </a:r>
            <a:r>
              <a:rPr lang="fr-FR" sz="2000" dirty="0">
                <a:solidFill>
                  <a:srgbClr val="999999"/>
                </a:solidFill>
              </a:rPr>
              <a:t>="</a:t>
            </a:r>
            <a:r>
              <a:rPr lang="fr-FR" sz="2000" dirty="0">
                <a:solidFill>
                  <a:srgbClr val="0077AA"/>
                </a:solidFill>
              </a:rPr>
              <a:t>module</a:t>
            </a:r>
            <a:r>
              <a:rPr lang="fr-FR" sz="2000" dirty="0">
                <a:solidFill>
                  <a:srgbClr val="999999"/>
                </a:solidFill>
              </a:rPr>
              <a:t>"</a:t>
            </a:r>
            <a:r>
              <a:rPr lang="fr-FR" sz="2000" dirty="0">
                <a:solidFill>
                  <a:srgbClr val="990055"/>
                </a:solidFill>
              </a:rPr>
              <a:t> </a:t>
            </a:r>
            <a:r>
              <a:rPr lang="fr-FR" sz="2000" dirty="0" err="1">
                <a:solidFill>
                  <a:srgbClr val="669900"/>
                </a:solidFill>
              </a:rPr>
              <a:t>src</a:t>
            </a:r>
            <a:r>
              <a:rPr lang="fr-FR" sz="2000" dirty="0">
                <a:solidFill>
                  <a:srgbClr val="999999"/>
                </a:solidFill>
              </a:rPr>
              <a:t>="</a:t>
            </a:r>
            <a:r>
              <a:rPr lang="fr-FR" sz="2000" dirty="0">
                <a:solidFill>
                  <a:srgbClr val="0077AA"/>
                </a:solidFill>
              </a:rPr>
              <a:t>index.js</a:t>
            </a:r>
            <a:r>
              <a:rPr lang="fr-FR" sz="2000" dirty="0">
                <a:solidFill>
                  <a:srgbClr val="999999"/>
                </a:solidFill>
              </a:rPr>
              <a:t>"&gt;&lt;/</a:t>
            </a:r>
            <a:r>
              <a:rPr lang="fr-FR" sz="2000" dirty="0">
                <a:solidFill>
                  <a:srgbClr val="990055"/>
                </a:solidFill>
              </a:rPr>
              <a:t>script</a:t>
            </a:r>
            <a:r>
              <a:rPr lang="fr-FR" sz="2000" dirty="0" smtClean="0">
                <a:solidFill>
                  <a:srgbClr val="999999"/>
                </a:solidFill>
              </a:rPr>
              <a:t>&gt;</a:t>
            </a:r>
          </a:p>
          <a:p>
            <a:pPr marL="0" indent="0">
              <a:buNone/>
            </a:pPr>
            <a:endParaRPr lang="fr-FR" sz="2000" dirty="0">
              <a:solidFill>
                <a:srgbClr val="999999"/>
              </a:solidFill>
            </a:endParaRPr>
          </a:p>
          <a:p>
            <a:pPr marL="0" indent="0">
              <a:buNone/>
            </a:pPr>
            <a:r>
              <a:rPr lang="fr-FR" sz="2000" dirty="0" smtClean="0"/>
              <a:t>Sur Node.js: utiliser l’extension </a:t>
            </a:r>
            <a:r>
              <a:rPr lang="fr-FR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20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mjs</a:t>
            </a:r>
            <a:r>
              <a:rPr lang="fr-FR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2000" dirty="0" smtClean="0"/>
              <a:t>au lieu de </a:t>
            </a:r>
            <a:r>
              <a:rPr lang="fr-FR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20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js</a:t>
            </a:r>
            <a:endParaRPr lang="fr-FR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11/10/2018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64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40953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s://2r4s9p1yi1fa2jd7j43zph8r-wpengine.netdna-ssl.com/files/2018/03/10_constructio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628800"/>
            <a:ext cx="7629170" cy="4608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Modules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11/10/2018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65</a:t>
            </a:fld>
            <a:endParaRPr lang="fr-FR" dirty="0"/>
          </a:p>
        </p:txBody>
      </p:sp>
      <p:sp>
        <p:nvSpPr>
          <p:cNvPr id="7" name="Rectangle 6"/>
          <p:cNvSpPr/>
          <p:nvPr/>
        </p:nvSpPr>
        <p:spPr>
          <a:xfrm>
            <a:off x="179512" y="6350664"/>
            <a:ext cx="70567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>
                <a:solidFill>
                  <a:srgbClr val="0070C0"/>
                </a:solidFill>
              </a:rPr>
              <a:t>https://hacks.mozilla.org/2018/03/es-modules-a-cartoon-deep-dive/</a:t>
            </a:r>
          </a:p>
        </p:txBody>
      </p:sp>
    </p:spTree>
    <p:extLst>
      <p:ext uri="{BB962C8B-B14F-4D97-AF65-F5344CB8AC3E}">
        <p14:creationId xmlns:p14="http://schemas.microsoft.com/office/powerpoint/2010/main" val="2826171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Modules: import dynamique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 smtClean="0"/>
              <a:t>Quand 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import</a:t>
            </a:r>
            <a:r>
              <a:rPr lang="fr-FR" dirty="0" smtClean="0"/>
              <a:t> est appelé comme une fonction, le module est importé de façon asynchrone. </a:t>
            </a:r>
            <a:br>
              <a:rPr lang="fr-FR" dirty="0" smtClean="0"/>
            </a:br>
            <a:r>
              <a:rPr lang="fr-FR" dirty="0" smtClean="0"/>
              <a:t>C’est très utile pour télécharger du code à la demande et optimiser le temps de chargement de vos applications.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11/10/2018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66</a:t>
            </a:fld>
            <a:endParaRPr lang="fr-FR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212009"/>
            <a:ext cx="5853072" cy="33133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84951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Modules: quid du support ?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531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000" dirty="0" smtClean="0"/>
              <a:t>Support assez faible en 2018: Chrome 61, </a:t>
            </a:r>
            <a:r>
              <a:rPr lang="fr-FR" sz="2000" dirty="0" err="1" smtClean="0"/>
              <a:t>Edge</a:t>
            </a:r>
            <a:r>
              <a:rPr lang="fr-FR" sz="2000" dirty="0" smtClean="0"/>
              <a:t> 16, Firefox 60</a:t>
            </a:r>
          </a:p>
          <a:p>
            <a:pPr marL="0" indent="0">
              <a:buNone/>
            </a:pPr>
            <a:r>
              <a:rPr lang="fr-FR" sz="2000" dirty="0" smtClean="0"/>
              <a:t>Mais ils sont déjà largement utilisés grâce aux </a:t>
            </a:r>
            <a:r>
              <a:rPr lang="fr-FR" sz="2000" dirty="0" err="1" smtClean="0"/>
              <a:t>bundlers</a:t>
            </a:r>
            <a:r>
              <a:rPr lang="fr-FR" sz="2000" dirty="0" smtClean="0"/>
              <a:t> comme </a:t>
            </a:r>
            <a:br>
              <a:rPr lang="fr-FR" sz="2000" dirty="0" smtClean="0"/>
            </a:br>
            <a:r>
              <a:rPr lang="fr-FR" sz="2000" dirty="0" err="1" smtClean="0"/>
              <a:t>Webpack</a:t>
            </a:r>
            <a:r>
              <a:rPr lang="fr-FR" sz="2000" dirty="0" smtClean="0"/>
              <a:t>, </a:t>
            </a:r>
            <a:r>
              <a:rPr lang="fr-FR" sz="2000" dirty="0" err="1" smtClean="0"/>
              <a:t>Parcel</a:t>
            </a:r>
            <a:r>
              <a:rPr lang="fr-FR" sz="2000" dirty="0" smtClean="0"/>
              <a:t> ou </a:t>
            </a:r>
            <a:r>
              <a:rPr lang="fr-FR" sz="2000" dirty="0" err="1" smtClean="0"/>
              <a:t>Rollup</a:t>
            </a:r>
            <a:endParaRPr lang="fr-FR" sz="2000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 smtClean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r>
              <a:rPr lang="fr-FR" sz="2000" dirty="0" smtClean="0"/>
              <a:t>Les </a:t>
            </a:r>
            <a:r>
              <a:rPr lang="fr-FR" sz="2000" dirty="0" err="1" smtClean="0"/>
              <a:t>bundlers</a:t>
            </a:r>
            <a:r>
              <a:rPr lang="fr-FR" sz="2000" dirty="0" smtClean="0"/>
              <a:t> prémâchent le travail du navigateur en produisant des bundles JS optimisés.</a:t>
            </a:r>
            <a:endParaRPr lang="fr-FR" sz="200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11/10/2018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67</a:t>
            </a:fld>
            <a:endParaRPr lang="fr-FR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6388" y="2934603"/>
            <a:ext cx="5817940" cy="2438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55256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Modules: script </a:t>
            </a:r>
            <a:r>
              <a:rPr lang="fr-FR" dirty="0" err="1" smtClean="0"/>
              <a:t>nomodule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507288" cy="4876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 smtClean="0"/>
              <a:t>Les navigateurs ne supportant pas les modules peuvent charger un script alternatif avec l’attribut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nomodule</a:t>
            </a:r>
            <a:endParaRPr lang="fr-FR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fr-FR" dirty="0" smtClean="0"/>
          </a:p>
          <a:p>
            <a:endParaRPr lang="fr-FR" dirty="0" smtClean="0"/>
          </a:p>
          <a:p>
            <a:pPr marL="0" indent="0">
              <a:buNone/>
            </a:pPr>
            <a:endParaRPr lang="fr-FR" sz="2000" i="1" dirty="0"/>
          </a:p>
          <a:p>
            <a:pPr marL="0" indent="0">
              <a:buNone/>
            </a:pPr>
            <a:endParaRPr lang="fr-FR" sz="2000" i="1" dirty="0" smtClean="0"/>
          </a:p>
          <a:p>
            <a:pPr marL="0" indent="0">
              <a:buNone/>
            </a:pPr>
            <a:endParaRPr lang="fr-FR" sz="2000" i="1" dirty="0" smtClean="0"/>
          </a:p>
          <a:p>
            <a:pPr marL="0" indent="0">
              <a:buNone/>
            </a:pPr>
            <a:endParaRPr lang="fr-FR" sz="2000" i="1" dirty="0"/>
          </a:p>
          <a:p>
            <a:pPr marL="0" indent="0">
              <a:buNone/>
            </a:pPr>
            <a:endParaRPr lang="fr-FR" sz="2000" i="1" dirty="0" smtClean="0"/>
          </a:p>
          <a:p>
            <a:pPr marL="0" indent="0">
              <a:buNone/>
            </a:pPr>
            <a:r>
              <a:rPr lang="fr-FR" sz="2000" dirty="0" smtClean="0"/>
              <a:t>Les </a:t>
            </a:r>
            <a:r>
              <a:rPr lang="fr-FR" sz="2000" dirty="0" err="1" smtClean="0"/>
              <a:t>bundlers</a:t>
            </a:r>
            <a:r>
              <a:rPr lang="fr-FR" sz="2000" dirty="0" smtClean="0"/>
              <a:t> peuvent profiter de cet attribut pour produire deux bundles, un « moderne » et un « </a:t>
            </a:r>
            <a:r>
              <a:rPr lang="fr-FR" sz="2000" dirty="0" err="1" smtClean="0"/>
              <a:t>legacy</a:t>
            </a:r>
            <a:r>
              <a:rPr lang="fr-FR" sz="2000" dirty="0" smtClean="0"/>
              <a:t> » avec davantage de code </a:t>
            </a:r>
            <a:r>
              <a:rPr lang="fr-FR" sz="2000" dirty="0" err="1" smtClean="0"/>
              <a:t>transpilé</a:t>
            </a:r>
            <a:r>
              <a:rPr lang="fr-FR" sz="2000" dirty="0" smtClean="0"/>
              <a:t>.</a:t>
            </a:r>
          </a:p>
          <a:p>
            <a:pPr marL="0" indent="0">
              <a:buNone/>
            </a:pPr>
            <a:r>
              <a:rPr lang="fr-FR" sz="2000" dirty="0" smtClean="0"/>
              <a:t>Le bundle « moderne » sera plus léger et performant.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11/10/2018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68</a:t>
            </a:fld>
            <a:endParaRPr lang="fr-FR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2708920"/>
            <a:ext cx="6222661" cy="16902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80130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Modules: recommandations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/>
          <a:lstStyle/>
          <a:p>
            <a:pPr marL="0" indent="0">
              <a:buNone/>
            </a:pPr>
            <a:r>
              <a:rPr lang="fr-FR" dirty="0" smtClean="0"/>
              <a:t>Utiliser systématiquement les modules ESM et </a:t>
            </a:r>
            <a:br>
              <a:rPr lang="fr-FR" dirty="0" smtClean="0"/>
            </a:br>
            <a:r>
              <a:rPr lang="fr-FR" dirty="0" smtClean="0"/>
              <a:t>proscrire les autres systèmes de modules existants</a:t>
            </a:r>
            <a:br>
              <a:rPr lang="fr-FR" dirty="0" smtClean="0"/>
            </a:br>
            <a:endParaRPr lang="fr-FR" dirty="0" smtClean="0"/>
          </a:p>
          <a:p>
            <a:pPr marL="0" indent="0">
              <a:buNone/>
            </a:pPr>
            <a:r>
              <a:rPr lang="fr-FR" dirty="0" smtClean="0"/>
              <a:t>Utiliser un </a:t>
            </a:r>
            <a:r>
              <a:rPr lang="fr-FR" dirty="0" err="1" smtClean="0"/>
              <a:t>bundler</a:t>
            </a:r>
            <a:r>
              <a:rPr lang="fr-FR" dirty="0" smtClean="0"/>
              <a:t> avec l’option « Modern </a:t>
            </a:r>
            <a:r>
              <a:rPr lang="fr-FR" dirty="0" err="1" smtClean="0"/>
              <a:t>build</a:t>
            </a:r>
            <a:r>
              <a:rPr lang="fr-FR" dirty="0" smtClean="0"/>
              <a:t> »</a:t>
            </a:r>
          </a:p>
          <a:p>
            <a:pPr lvl="1"/>
            <a:r>
              <a:rPr lang="fr-FR" dirty="0" err="1" smtClean="0"/>
              <a:t>Parcel</a:t>
            </a:r>
            <a:r>
              <a:rPr lang="fr-FR" dirty="0" smtClean="0"/>
              <a:t> : pour la simplicité et rapidité de mise en place</a:t>
            </a:r>
          </a:p>
          <a:p>
            <a:pPr lvl="1"/>
            <a:r>
              <a:rPr lang="fr-FR" dirty="0" err="1" smtClean="0"/>
              <a:t>Webpack</a:t>
            </a:r>
            <a:r>
              <a:rPr lang="fr-FR" dirty="0" smtClean="0"/>
              <a:t>: pour les applications web complexes</a:t>
            </a:r>
          </a:p>
          <a:p>
            <a:pPr lvl="1"/>
            <a:r>
              <a:rPr lang="fr-FR" dirty="0" err="1" smtClean="0"/>
              <a:t>Rollup</a:t>
            </a:r>
            <a:r>
              <a:rPr lang="fr-FR" dirty="0" smtClean="0"/>
              <a:t>: pour les bibliothèques JS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11/10/2018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69</a:t>
            </a:fld>
            <a:endParaRPr lang="fr-FR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4221088"/>
            <a:ext cx="7407052" cy="21109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69074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Cheat</a:t>
            </a:r>
            <a:r>
              <a:rPr lang="fr-FR" dirty="0" smtClean="0"/>
              <a:t> </a:t>
            </a:r>
            <a:r>
              <a:rPr lang="fr-FR" dirty="0" err="1" smtClean="0"/>
              <a:t>sheet</a:t>
            </a:r>
            <a:r>
              <a:rPr lang="fr-FR" dirty="0" smtClean="0"/>
              <a:t>: Set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11/10/2018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7</a:t>
            </a:fld>
            <a:endParaRPr lang="fr-FR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916832"/>
            <a:ext cx="4429125" cy="3400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03590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cap="none" dirty="0" smtClean="0"/>
              <a:t>Gérer l’asynchronisme</a:t>
            </a:r>
            <a:endParaRPr lang="fr-FR" cap="none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 smtClean="0"/>
              <a:t>Exos 14 à 16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D84845-C070-4B13-AB51-673874B90B7A}" type="datetime1">
              <a:rPr lang="fr-FR" smtClean="0"/>
              <a:t>11/10/2018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70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7333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Qu’est-ce que l’asynchronisme ?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147248" cy="4876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000" dirty="0" smtClean="0"/>
              <a:t>JavaScript est exécuté dans un </a:t>
            </a:r>
            <a:r>
              <a:rPr lang="fr-FR" sz="2000" b="1" dirty="0" smtClean="0"/>
              <a:t>environnement mono-thread </a:t>
            </a:r>
            <a:br>
              <a:rPr lang="fr-FR" sz="2000" b="1" dirty="0" smtClean="0"/>
            </a:br>
            <a:r>
              <a:rPr lang="fr-FR" sz="1800" i="1" dirty="0" smtClean="0">
                <a:solidFill>
                  <a:schemeClr val="bg1">
                    <a:lumMod val="50000"/>
                  </a:schemeClr>
                </a:solidFill>
              </a:rPr>
              <a:t>(le moteur n’interprète qu’une seule instruction à la fois.)</a:t>
            </a:r>
            <a:br>
              <a:rPr lang="fr-FR" sz="1800" i="1" dirty="0" smtClean="0">
                <a:solidFill>
                  <a:schemeClr val="bg1">
                    <a:lumMod val="50000"/>
                  </a:schemeClr>
                </a:solidFill>
              </a:rPr>
            </a:br>
            <a:r>
              <a:rPr lang="fr-FR" sz="2000" dirty="0" smtClean="0"/>
              <a:t/>
            </a:r>
            <a:br>
              <a:rPr lang="fr-FR" sz="2000" dirty="0" smtClean="0"/>
            </a:br>
            <a:r>
              <a:rPr lang="fr-FR" sz="2000" dirty="0" smtClean="0"/>
              <a:t>Certaines instructions prennent du temps </a:t>
            </a:r>
            <a:r>
              <a:rPr lang="fr-FR" sz="2000" i="1" dirty="0" smtClean="0"/>
              <a:t>(I/O, requêtes réseau…) </a:t>
            </a:r>
            <a:r>
              <a:rPr lang="fr-FR" sz="2000" dirty="0" smtClean="0"/>
              <a:t>et ne doivent pas bloquer l’exécution du reste du programme. </a:t>
            </a:r>
            <a:br>
              <a:rPr lang="fr-FR" sz="2000" dirty="0" smtClean="0"/>
            </a:br>
            <a:r>
              <a:rPr lang="fr-FR" sz="2000" dirty="0" smtClean="0"/>
              <a:t/>
            </a:r>
            <a:br>
              <a:rPr lang="fr-FR" sz="2000" dirty="0" smtClean="0"/>
            </a:br>
            <a:r>
              <a:rPr lang="fr-FR" sz="2000" dirty="0" smtClean="0"/>
              <a:t>On les rend alors </a:t>
            </a:r>
            <a:r>
              <a:rPr lang="fr-FR" sz="2000" b="1" dirty="0" smtClean="0"/>
              <a:t>asynchrones</a:t>
            </a:r>
            <a:r>
              <a:rPr lang="fr-FR" sz="2000" dirty="0" smtClean="0"/>
              <a:t>: elles déclarent un traitement à effectuer ultérieurement, après un délai défini ou non. </a:t>
            </a:r>
          </a:p>
          <a:p>
            <a:pPr marL="0" indent="0">
              <a:buNone/>
            </a:pPr>
            <a:r>
              <a:rPr lang="fr-FR" sz="2000" dirty="0" smtClean="0"/>
              <a:t>Ces traitements futurs sont placés dans des </a:t>
            </a:r>
            <a:r>
              <a:rPr lang="fr-FR" sz="2000" b="1" dirty="0" smtClean="0"/>
              <a:t>piles</a:t>
            </a:r>
            <a:r>
              <a:rPr lang="fr-FR" sz="2000" dirty="0" smtClean="0"/>
              <a:t>, et le moteur décide du moment où dépiler les appels</a:t>
            </a:r>
            <a:endParaRPr lang="fr-FR" sz="200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11/10/2018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71</a:t>
            </a:fld>
            <a:endParaRPr lang="fr-FR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5" y="5085184"/>
            <a:ext cx="5838825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56528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Callbacks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 smtClean="0"/>
              <a:t>L’interface la plus commune pour les instructions asynchrones est la </a:t>
            </a:r>
            <a:r>
              <a:rPr lang="fr-FR" b="1" dirty="0" smtClean="0"/>
              <a:t>fonction de rappel </a:t>
            </a:r>
            <a:r>
              <a:rPr lang="fr-FR" dirty="0" smtClean="0"/>
              <a:t>ou</a:t>
            </a:r>
            <a:r>
              <a:rPr lang="fr-FR" b="1" dirty="0" smtClean="0"/>
              <a:t> callback.</a:t>
            </a:r>
          </a:p>
          <a:p>
            <a:pPr marL="0" indent="0">
              <a:buNone/>
            </a:pPr>
            <a:endParaRPr lang="fr-FR" b="1" dirty="0" smtClean="0"/>
          </a:p>
          <a:p>
            <a:pPr marL="0" indent="0">
              <a:buNone/>
            </a:pPr>
            <a:r>
              <a:rPr lang="fr-FR" dirty="0" smtClean="0"/>
              <a:t>Il s’agit de passer </a:t>
            </a:r>
            <a:r>
              <a:rPr lang="fr-FR" dirty="0"/>
              <a:t>en paramètre de la fonction asynchrone </a:t>
            </a:r>
            <a:r>
              <a:rPr lang="fr-FR" dirty="0" smtClean="0"/>
              <a:t>une fonction qui sera appelée ultérieurement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11/10/2018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72</a:t>
            </a:fld>
            <a:endParaRPr lang="fr-FR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6282" y="4232498"/>
            <a:ext cx="7010400" cy="142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14956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Publisher/</a:t>
            </a:r>
            <a:r>
              <a:rPr lang="fr-FR" dirty="0" err="1" smtClean="0"/>
              <a:t>Subscriber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 smtClean="0"/>
              <a:t>Ce modèle de communication asynchrone se base sur un principe de souscription à un flux d’événements</a:t>
            </a:r>
          </a:p>
          <a:p>
            <a:pPr marL="0" indent="0">
              <a:buNone/>
            </a:pPr>
            <a:r>
              <a:rPr lang="fr-FR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element.addEventListener</a:t>
            </a:r>
            <a:r>
              <a:rPr lang="fr-FR" dirty="0"/>
              <a:t> </a:t>
            </a:r>
            <a:r>
              <a:rPr lang="fr-FR" sz="2000" dirty="0"/>
              <a:t>est un exemple de </a:t>
            </a:r>
            <a:r>
              <a:rPr lang="fr-FR" sz="2000" dirty="0" smtClean="0"/>
              <a:t>pub/</a:t>
            </a:r>
            <a:r>
              <a:rPr lang="fr-FR" sz="2000" dirty="0" err="1" smtClean="0"/>
              <a:t>sub</a:t>
            </a:r>
            <a:endParaRPr lang="fr-FR" sz="2000" dirty="0"/>
          </a:p>
          <a:p>
            <a:pPr marL="0" indent="0">
              <a:buNone/>
            </a:pPr>
            <a:endParaRPr lang="fr-FR" sz="2000" dirty="0" smtClean="0"/>
          </a:p>
          <a:p>
            <a:pPr marL="0" indent="0">
              <a:buNone/>
            </a:pPr>
            <a:r>
              <a:rPr lang="fr-FR" sz="2000" dirty="0" smtClean="0"/>
              <a:t>Un pub/</a:t>
            </a:r>
            <a:r>
              <a:rPr lang="fr-FR" sz="2000" dirty="0" err="1" smtClean="0"/>
              <a:t>sub</a:t>
            </a:r>
            <a:r>
              <a:rPr lang="fr-FR" sz="2000" dirty="0" smtClean="0"/>
              <a:t> est composé à minima de deux fonctions: souscription et émission, et garde en mémoire une liste de callbacks (les abonnés)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11/10/2018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73</a:t>
            </a:fld>
            <a:endParaRPr lang="fr-FR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8261" y="4318595"/>
            <a:ext cx="6467475" cy="199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ZoneTexte 7"/>
          <p:cNvSpPr txBox="1"/>
          <p:nvPr/>
        </p:nvSpPr>
        <p:spPr>
          <a:xfrm>
            <a:off x="7812360" y="611396"/>
            <a:ext cx="1008112" cy="36933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 smtClean="0"/>
              <a:t>Exo 14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60485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Défauts des callbacks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000" dirty="0" smtClean="0"/>
              <a:t>Les callbacks montrent leurs limites quand une série d’opérations asynchrones doit être chainée (exécutée l’une après l’autre).</a:t>
            </a:r>
          </a:p>
          <a:p>
            <a:endParaRPr lang="fr-FR" sz="2000" dirty="0"/>
          </a:p>
          <a:p>
            <a:endParaRPr lang="fr-FR" sz="2000" dirty="0" smtClean="0"/>
          </a:p>
          <a:p>
            <a:endParaRPr lang="fr-FR" sz="2000" dirty="0"/>
          </a:p>
          <a:p>
            <a:endParaRPr lang="fr-FR" sz="2000" dirty="0" smtClean="0"/>
          </a:p>
          <a:p>
            <a:endParaRPr lang="fr-FR" sz="2000" dirty="0"/>
          </a:p>
          <a:p>
            <a:endParaRPr lang="fr-FR" sz="2000" dirty="0" smtClean="0"/>
          </a:p>
          <a:p>
            <a:endParaRPr lang="fr-FR" sz="2000" dirty="0"/>
          </a:p>
          <a:p>
            <a:endParaRPr lang="fr-FR" sz="2000" dirty="0" smtClean="0"/>
          </a:p>
          <a:p>
            <a:endParaRPr lang="fr-FR" sz="2000" dirty="0"/>
          </a:p>
          <a:p>
            <a:pPr marL="0" indent="0">
              <a:buNone/>
            </a:pPr>
            <a:r>
              <a:rPr lang="fr-FR" sz="2000" dirty="0" smtClean="0"/>
              <a:t>Une exception n’est pas remontée par un callback, c’est pourquoi les traitements d’erreur sont souvent gérés avec un deuxième argument au callback ou une deuxième fonction callback.</a:t>
            </a:r>
          </a:p>
          <a:p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11/10/2018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74</a:t>
            </a:fld>
            <a:endParaRPr lang="fr-FR" dirty="0"/>
          </a:p>
        </p:txBody>
      </p:sp>
      <p:pic>
        <p:nvPicPr>
          <p:cNvPr id="6150" name="Picture 6" descr="RÃ©sultat de recherche d'images pour &quot;callbackhell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2420888"/>
            <a:ext cx="5055354" cy="2836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2758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Promises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sz="2000" dirty="0" smtClean="0"/>
              <a:t>Les promesses (Promise) sont des objets utilisés pour faciliter la coordination d’opérations asynchrones.</a:t>
            </a:r>
            <a:br>
              <a:rPr lang="fr-FR" sz="2000" dirty="0" smtClean="0"/>
            </a:br>
            <a:endParaRPr lang="fr-FR" sz="2000" dirty="0" smtClean="0"/>
          </a:p>
          <a:p>
            <a:r>
              <a:rPr lang="fr-FR" sz="2000" dirty="0" smtClean="0"/>
              <a:t>Une Promise représente la promesse d’une valeur dans le futur. </a:t>
            </a:r>
            <a:r>
              <a:rPr lang="fr-FR" sz="2000" dirty="0"/>
              <a:t>C</a:t>
            </a:r>
            <a:r>
              <a:rPr lang="fr-FR" sz="2000" dirty="0" smtClean="0"/>
              <a:t>ette valeur peut être disponible immédiatement ou ne peut jamais </a:t>
            </a:r>
            <a:r>
              <a:rPr lang="fr-FR" sz="2000" dirty="0"/>
              <a:t>l’être</a:t>
            </a:r>
            <a:r>
              <a:rPr lang="fr-FR" sz="2000" dirty="0" smtClean="0"/>
              <a:t>.</a:t>
            </a:r>
            <a:br>
              <a:rPr lang="fr-FR" sz="2000" dirty="0" smtClean="0"/>
            </a:br>
            <a:endParaRPr lang="fr-FR" sz="2000" dirty="0" smtClean="0"/>
          </a:p>
          <a:p>
            <a:r>
              <a:rPr lang="fr-FR" sz="2000" dirty="0" smtClean="0"/>
              <a:t>Une Promise peut être dans 4 états:</a:t>
            </a:r>
          </a:p>
          <a:p>
            <a:pPr lvl="1"/>
            <a:r>
              <a:rPr lang="fr-FR" b="1" i="1" dirty="0" err="1" smtClean="0"/>
              <a:t>pending</a:t>
            </a:r>
            <a:r>
              <a:rPr lang="fr-FR" dirty="0" smtClean="0"/>
              <a:t>: état initial, en attente</a:t>
            </a:r>
          </a:p>
          <a:p>
            <a:pPr lvl="1"/>
            <a:r>
              <a:rPr lang="fr-FR" b="1" i="1" dirty="0" err="1" smtClean="0"/>
              <a:t>fulfilled</a:t>
            </a:r>
            <a:r>
              <a:rPr lang="fr-FR" dirty="0" smtClean="0"/>
              <a:t>: la promesse a été résolue, l’opération a réussi</a:t>
            </a:r>
          </a:p>
          <a:p>
            <a:pPr lvl="1"/>
            <a:r>
              <a:rPr lang="fr-FR" b="1" i="1" dirty="0" err="1" smtClean="0"/>
              <a:t>rejected</a:t>
            </a:r>
            <a:r>
              <a:rPr lang="fr-FR" dirty="0" smtClean="0"/>
              <a:t>: la promesse a été rejetée suite à une erreur</a:t>
            </a:r>
          </a:p>
          <a:p>
            <a:pPr lvl="1"/>
            <a:r>
              <a:rPr lang="fr-FR" b="1" i="1" dirty="0" err="1" smtClean="0"/>
              <a:t>settled</a:t>
            </a:r>
            <a:r>
              <a:rPr lang="fr-FR" dirty="0" smtClean="0"/>
              <a:t>: la promesse a été annulée dans le contexte parent, l’opération asynchrone se poursuit mais ne déclenchera rien.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11/10/2018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75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97852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Callbacks vs Promises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Callbacks</a:t>
            </a:r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r>
              <a:rPr lang="fr-FR" dirty="0" smtClean="0"/>
              <a:t>Promises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11/10/2018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76</a:t>
            </a:fld>
            <a:endParaRPr lang="fr-FR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1484784"/>
            <a:ext cx="5895975" cy="2009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3789040"/>
            <a:ext cx="5905500" cy="266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Flèche vers le bas 6"/>
          <p:cNvSpPr/>
          <p:nvPr/>
        </p:nvSpPr>
        <p:spPr>
          <a:xfrm>
            <a:off x="5750272" y="3284984"/>
            <a:ext cx="360462" cy="64807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6960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Création d’une Promise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11/10/2018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77</a:t>
            </a:fld>
            <a:endParaRPr lang="fr-FR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7313" y="1556792"/>
            <a:ext cx="5950991" cy="2107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7313" y="3990233"/>
            <a:ext cx="6948984" cy="26791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ZoneTexte 7"/>
          <p:cNvSpPr txBox="1"/>
          <p:nvPr/>
        </p:nvSpPr>
        <p:spPr>
          <a:xfrm>
            <a:off x="7812360" y="611396"/>
            <a:ext cx="1008112" cy="36933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 smtClean="0"/>
              <a:t>Exo 15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6921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Autres méthodes de création de Promise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67544" y="1484784"/>
            <a:ext cx="8229600" cy="4876800"/>
          </a:xfrm>
        </p:spPr>
        <p:txBody>
          <a:bodyPr>
            <a:normAutofit/>
          </a:bodyPr>
          <a:lstStyle/>
          <a:p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Promise.resolve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(val)</a:t>
            </a:r>
          </a:p>
          <a:p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Promise.reject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err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2000" dirty="0" smtClean="0">
                <a:solidFill>
                  <a:schemeClr val="bg1">
                    <a:lumMod val="50000"/>
                  </a:schemeClr>
                </a:solidFill>
                <a:cs typeface="Consolas" panose="020B0609020204030204" pitchFamily="49" charset="0"/>
              </a:rPr>
              <a:t>crée une promesse immédiatement résolue/rejetée avec telle valeur</a:t>
            </a:r>
            <a:br>
              <a:rPr lang="fr-FR" sz="2000" dirty="0" smtClean="0">
                <a:solidFill>
                  <a:schemeClr val="bg1">
                    <a:lumMod val="50000"/>
                  </a:schemeClr>
                </a:solidFill>
                <a:cs typeface="Consolas" panose="020B0609020204030204" pitchFamily="49" charset="0"/>
              </a:rPr>
            </a:br>
            <a:endParaRPr lang="fr-FR" dirty="0" smtClean="0">
              <a:solidFill>
                <a:schemeClr val="bg1">
                  <a:lumMod val="50000"/>
                </a:schemeClr>
              </a:solidFill>
              <a:cs typeface="Consolas" panose="020B0609020204030204" pitchFamily="49" charset="0"/>
            </a:endParaRPr>
          </a:p>
          <a:p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Promise.all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([ promise1, promise2, promise3 ])</a:t>
            </a:r>
            <a:b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1600" dirty="0" smtClean="0">
                <a:solidFill>
                  <a:schemeClr val="bg1">
                    <a:lumMod val="50000"/>
                  </a:schemeClr>
                </a:solidFill>
                <a:cs typeface="Consolas" panose="020B0609020204030204" pitchFamily="49" charset="0"/>
              </a:rPr>
              <a:t>crée une promesse résolue quand toutes les promesses en arguments sont résolues</a:t>
            </a:r>
            <a:br>
              <a:rPr lang="fr-FR" sz="1600" dirty="0" smtClean="0">
                <a:solidFill>
                  <a:schemeClr val="bg1">
                    <a:lumMod val="50000"/>
                  </a:schemeClr>
                </a:solidFill>
                <a:cs typeface="Consolas" panose="020B0609020204030204" pitchFamily="49" charset="0"/>
              </a:rPr>
            </a:b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Promise.race</a:t>
            </a:r>
            <a:r>
              <a:rPr lang="fr-FR" dirty="0">
                <a:latin typeface="Consolas" panose="020B0609020204030204" pitchFamily="49" charset="0"/>
                <a:cs typeface="Consolas" panose="020B0609020204030204" pitchFamily="49" charset="0"/>
              </a:rPr>
              <a:t>([ promise1, promise2, promise3 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])</a:t>
            </a:r>
          </a:p>
          <a:p>
            <a:pPr marL="0" indent="0">
              <a:buNone/>
            </a:pPr>
            <a:r>
              <a:rPr lang="fr-FR" sz="1600" dirty="0" smtClean="0">
                <a:solidFill>
                  <a:schemeClr val="bg1">
                    <a:lumMod val="50000"/>
                  </a:schemeClr>
                </a:solidFill>
                <a:cs typeface="Consolas" panose="020B0609020204030204" pitchFamily="49" charset="0"/>
              </a:rPr>
              <a:t>crée une promesse résolue dès que l’une des promesses en argument est résolue</a:t>
            </a:r>
            <a:endParaRPr lang="fr-FR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fr-FR" dirty="0" smtClean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11/10/2018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78</a:t>
            </a:fld>
            <a:endParaRPr lang="fr-FR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4583385"/>
            <a:ext cx="7621587" cy="2085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1249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Chaînage et parallélisme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11/10/2018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79</a:t>
            </a:fld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7812360" y="611396"/>
            <a:ext cx="1008112" cy="36933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 smtClean="0"/>
              <a:t>Quiz</a:t>
            </a:r>
            <a:endParaRPr lang="fr-FR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628800"/>
            <a:ext cx="6276975" cy="166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527" y="3573016"/>
            <a:ext cx="68961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05039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cap="none" dirty="0" smtClean="0"/>
              <a:t>Préambule</a:t>
            </a:r>
            <a:endParaRPr lang="fr-FR" cap="none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 err="1" smtClean="0"/>
              <a:t>ECMAScript</a:t>
            </a:r>
            <a:r>
              <a:rPr lang="fr-FR" dirty="0" smtClean="0"/>
              <a:t>, TC39 et versions de JavaScript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3D2E4-0243-4525-A0F0-344D753B0323}" type="datetime1">
              <a:rPr lang="fr-FR" smtClean="0"/>
              <a:t>11/10/2018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91136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Traitement d’erreurs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11/10/2018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80</a:t>
            </a:fld>
            <a:endParaRPr lang="fr-FR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772816"/>
            <a:ext cx="7629525" cy="246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ZoneTexte 2"/>
          <p:cNvSpPr txBox="1"/>
          <p:nvPr/>
        </p:nvSpPr>
        <p:spPr>
          <a:xfrm>
            <a:off x="539552" y="4509120"/>
            <a:ext cx="79928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then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fr-FR" dirty="0" smtClean="0"/>
              <a:t>et 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catch()</a:t>
            </a:r>
            <a:r>
              <a:rPr lang="fr-FR" dirty="0" smtClean="0"/>
              <a:t> peuvent se chaîner dans n’importe quel ordre</a:t>
            </a:r>
          </a:p>
          <a:p>
            <a:r>
              <a:rPr lang="fr-FR" dirty="0" smtClean="0"/>
              <a:t>Cela permet des traitements d’erreurs intermédiaires</a:t>
            </a:r>
            <a:endParaRPr lang="fr-FR" dirty="0"/>
          </a:p>
        </p:txBody>
      </p:sp>
      <p:sp>
        <p:nvSpPr>
          <p:cNvPr id="8" name="ZoneTexte 7"/>
          <p:cNvSpPr txBox="1"/>
          <p:nvPr/>
        </p:nvSpPr>
        <p:spPr>
          <a:xfrm>
            <a:off x="287524" y="5812710"/>
            <a:ext cx="8496944" cy="64633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b="1" u="sng" dirty="0" smtClean="0"/>
              <a:t>Recommandé:</a:t>
            </a:r>
            <a:r>
              <a:rPr lang="fr-FR" b="1" dirty="0" smtClean="0"/>
              <a:t> </a:t>
            </a:r>
            <a:r>
              <a:rPr lang="fr-FR" dirty="0" smtClean="0"/>
              <a:t>traiter les erreurs au plus bas niveau possible, et toujours mettre un 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catch()</a:t>
            </a:r>
            <a:r>
              <a:rPr lang="fr-FR" dirty="0" smtClean="0"/>
              <a:t> au plus haut niveau pour traiter les erreurs non capturées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40672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Tasks</a:t>
            </a:r>
            <a:r>
              <a:rPr lang="fr-FR" dirty="0" smtClean="0"/>
              <a:t>, </a:t>
            </a:r>
            <a:r>
              <a:rPr lang="fr-FR" dirty="0" err="1" smtClean="0"/>
              <a:t>microtasks</a:t>
            </a:r>
            <a:r>
              <a:rPr lang="fr-FR" dirty="0" smtClean="0"/>
              <a:t>, boucle d’événements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La boucle d’événements (</a:t>
            </a:r>
            <a:r>
              <a:rPr lang="fr-FR" dirty="0" err="1" smtClean="0"/>
              <a:t>event</a:t>
            </a:r>
            <a:r>
              <a:rPr lang="fr-FR" dirty="0" smtClean="0"/>
              <a:t> </a:t>
            </a:r>
            <a:r>
              <a:rPr lang="fr-FR" dirty="0" err="1" smtClean="0"/>
              <a:t>loop</a:t>
            </a:r>
            <a:r>
              <a:rPr lang="fr-FR" dirty="0" smtClean="0"/>
              <a:t>) est le mécanisme qui dépile régulièrement les appels asynchrones. </a:t>
            </a:r>
          </a:p>
          <a:p>
            <a:pPr marL="0" indent="0">
              <a:buNone/>
            </a:pPr>
            <a:r>
              <a:rPr lang="fr-FR" sz="2000" dirty="0" smtClean="0"/>
              <a:t>Entre chaque itération de la boucle, le navigateur refait le rendu de la page et traite les événements utilisateur (clic, scroll etc.)</a:t>
            </a:r>
          </a:p>
          <a:p>
            <a:pPr marL="0" indent="0">
              <a:buNone/>
            </a:pPr>
            <a:endParaRPr lang="fr-FR" sz="2000" dirty="0" smtClean="0"/>
          </a:p>
          <a:p>
            <a:r>
              <a:rPr lang="fr-FR" sz="2000" dirty="0" smtClean="0"/>
              <a:t>Les moteurs JS modernes stockent les appels asynchrones dans deux piles:</a:t>
            </a:r>
          </a:p>
          <a:p>
            <a:pPr lvl="1"/>
            <a:r>
              <a:rPr lang="fr-FR" dirty="0" smtClean="0"/>
              <a:t>les </a:t>
            </a:r>
            <a:r>
              <a:rPr lang="fr-FR" b="1" dirty="0" err="1" smtClean="0"/>
              <a:t>tasks</a:t>
            </a:r>
            <a:r>
              <a:rPr lang="fr-FR" dirty="0" smtClean="0"/>
              <a:t>, dépilées à la fin de chaque boucle d’événements</a:t>
            </a:r>
            <a:br>
              <a:rPr lang="fr-FR" dirty="0" smtClean="0"/>
            </a:br>
            <a:r>
              <a:rPr lang="fr-FR" i="1" dirty="0" smtClean="0"/>
              <a:t>(exemples: </a:t>
            </a:r>
            <a:r>
              <a:rPr lang="fr-FR" i="1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setTimeout</a:t>
            </a:r>
            <a:r>
              <a:rPr lang="fr-FR" i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fr-FR" i="1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setInterval</a:t>
            </a:r>
            <a:r>
              <a:rPr lang="fr-FR" i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fr-FR" i="1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fetch</a:t>
            </a:r>
            <a:r>
              <a:rPr lang="fr-FR" i="1" dirty="0" smtClean="0"/>
              <a:t>)</a:t>
            </a:r>
            <a:r>
              <a:rPr lang="fr-FR" dirty="0" smtClean="0"/>
              <a:t/>
            </a:r>
            <a:br>
              <a:rPr lang="fr-FR" dirty="0" smtClean="0"/>
            </a:br>
            <a:endParaRPr lang="fr-FR" dirty="0" smtClean="0"/>
          </a:p>
          <a:p>
            <a:pPr lvl="1"/>
            <a:r>
              <a:rPr lang="fr-FR" dirty="0" smtClean="0"/>
              <a:t>les </a:t>
            </a:r>
            <a:r>
              <a:rPr lang="fr-FR" b="1" dirty="0" err="1" smtClean="0"/>
              <a:t>microtasks</a:t>
            </a:r>
            <a:r>
              <a:rPr lang="fr-FR" dirty="0" smtClean="0"/>
              <a:t>, dépilées à la fin de chaque </a:t>
            </a:r>
            <a:r>
              <a:rPr lang="fr-FR" dirty="0" err="1" smtClean="0"/>
              <a:t>task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i="1" dirty="0" smtClean="0"/>
              <a:t>(exemples</a:t>
            </a:r>
            <a:r>
              <a:rPr lang="fr-FR" i="1" dirty="0"/>
              <a:t>: </a:t>
            </a:r>
            <a:r>
              <a:rPr lang="fr-FR" i="1" dirty="0" err="1">
                <a:latin typeface="Consolas" panose="020B0609020204030204" pitchFamily="49" charset="0"/>
                <a:cs typeface="Consolas" panose="020B0609020204030204" pitchFamily="49" charset="0"/>
              </a:rPr>
              <a:t>promise.then</a:t>
            </a:r>
            <a:r>
              <a:rPr lang="fr-FR" i="1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fr-FR" i="1" dirty="0" err="1">
                <a:latin typeface="Consolas" panose="020B0609020204030204" pitchFamily="49" charset="0"/>
                <a:cs typeface="Consolas" panose="020B0609020204030204" pitchFamily="49" charset="0"/>
              </a:rPr>
              <a:t>process.nextTick</a:t>
            </a:r>
            <a:r>
              <a:rPr lang="fr-FR" i="1" dirty="0"/>
              <a:t>)</a:t>
            </a:r>
            <a:r>
              <a:rPr lang="fr-FR" dirty="0" smtClean="0"/>
              <a:t/>
            </a:r>
            <a:br>
              <a:rPr lang="fr-FR" dirty="0" smtClean="0"/>
            </a:b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11/10/2018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81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5495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Gérer la boucle d’événements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363272" cy="50691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 smtClean="0"/>
              <a:t>Parfois, vous devrez attendre la boucle d’événements pour :</a:t>
            </a:r>
          </a:p>
          <a:p>
            <a:pPr>
              <a:buFontTx/>
              <a:buChar char="-"/>
            </a:pPr>
            <a:r>
              <a:rPr lang="fr-FR" dirty="0" smtClean="0"/>
              <a:t>que le DOM soit mis à jour pour une autre opération</a:t>
            </a:r>
          </a:p>
          <a:p>
            <a:pPr>
              <a:buFontTx/>
              <a:buChar char="-"/>
            </a:pPr>
            <a:r>
              <a:rPr lang="fr-FR" dirty="0" smtClean="0"/>
              <a:t>libérer le thread itérativement pendant un calcul lourd</a:t>
            </a:r>
          </a:p>
          <a:p>
            <a:pPr>
              <a:buFontTx/>
              <a:buChar char="-"/>
            </a:pPr>
            <a:endParaRPr lang="fr-FR" dirty="0"/>
          </a:p>
          <a:p>
            <a:pPr marL="0" indent="0">
              <a:buNone/>
            </a:pPr>
            <a:r>
              <a:rPr lang="fr-FR" dirty="0" smtClean="0"/>
              <a:t>Il vous faut alors créer une </a:t>
            </a:r>
            <a:r>
              <a:rPr lang="fr-FR" dirty="0" err="1" smtClean="0"/>
              <a:t>task</a:t>
            </a:r>
            <a:r>
              <a:rPr lang="fr-FR" dirty="0" smtClean="0"/>
              <a:t> pour votre callback :</a:t>
            </a:r>
          </a:p>
          <a:p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setTimeout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(callback,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delai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1800" dirty="0" smtClean="0">
                <a:solidFill>
                  <a:schemeClr val="bg1">
                    <a:lumMod val="50000"/>
                  </a:schemeClr>
                </a:solidFill>
                <a:cs typeface="Consolas" panose="020B0609020204030204" pitchFamily="49" charset="0"/>
              </a:rPr>
              <a:t>avec un délai à zéro pour minimiser le temps d’attente</a:t>
            </a:r>
            <a:endParaRPr lang="fr-FR" sz="1800" dirty="0" smtClean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requestAnimationFrame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(callback)</a:t>
            </a:r>
            <a:b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1800" dirty="0" smtClean="0">
                <a:solidFill>
                  <a:schemeClr val="bg1">
                    <a:lumMod val="50000"/>
                  </a:schemeClr>
                </a:solidFill>
                <a:cs typeface="Consolas" panose="020B0609020204030204" pitchFamily="49" charset="0"/>
              </a:rPr>
              <a:t>laisse le navigateur optimiser le moment d’appel d’un callback destiné à des fins d’animation (optimisation des FPS)</a:t>
            </a:r>
            <a:endParaRPr lang="fr-FR" sz="1800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requestIdleCallback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(callback)</a:t>
            </a:r>
            <a:b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1800" dirty="0" smtClean="0">
                <a:solidFill>
                  <a:schemeClr val="bg1">
                    <a:lumMod val="50000"/>
                  </a:schemeClr>
                </a:solidFill>
                <a:cs typeface="Consolas" panose="020B0609020204030204" pitchFamily="49" charset="0"/>
              </a:rPr>
              <a:t>laisse le navigateur optimiser le moment d’appel d’un callback lorsque le CPU n’est pas fortement sollicité </a:t>
            </a:r>
            <a:r>
              <a:rPr lang="fr-FR" sz="1800" dirty="0" smtClean="0">
                <a:solidFill>
                  <a:srgbClr val="FF0000"/>
                </a:solidFill>
                <a:cs typeface="Consolas" panose="020B0609020204030204" pitchFamily="49" charset="0"/>
              </a:rPr>
              <a:t>(non standard)</a:t>
            </a:r>
            <a:endParaRPr lang="fr-FR" sz="18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fr-FR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11/10/2018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82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61171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async</a:t>
            </a:r>
            <a:r>
              <a:rPr lang="fr-FR" dirty="0" smtClean="0"/>
              <a:t> / </a:t>
            </a:r>
            <a:r>
              <a:rPr lang="fr-FR" dirty="0" err="1" smtClean="0"/>
              <a:t>await</a:t>
            </a:r>
            <a:r>
              <a:rPr lang="fr-FR" dirty="0" smtClean="0"/>
              <a:t> (ES2017)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507288" cy="4876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 smtClean="0"/>
              <a:t>Les fonctions préfixées de l’opérateur </a:t>
            </a:r>
            <a:r>
              <a:rPr lang="fr-FR" b="1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async</a:t>
            </a:r>
            <a:r>
              <a:rPr lang="fr-FR" dirty="0" smtClean="0"/>
              <a:t> peuvent contenir des instructions </a:t>
            </a:r>
            <a:r>
              <a:rPr lang="fr-FR" b="1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await</a:t>
            </a:r>
            <a:endParaRPr lang="fr-FR" b="1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await</a:t>
            </a:r>
            <a:r>
              <a:rPr lang="fr-FR" dirty="0" smtClean="0"/>
              <a:t> met en pause l’exécution le temps que la promesse qui suit soit résolue.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11/10/2018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83</a:t>
            </a:fld>
            <a:endParaRPr lang="fr-FR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3530302"/>
            <a:ext cx="7667625" cy="306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14430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async</a:t>
            </a:r>
            <a:r>
              <a:rPr lang="fr-FR" dirty="0" smtClean="0"/>
              <a:t> / </a:t>
            </a:r>
            <a:r>
              <a:rPr lang="fr-FR" dirty="0" err="1" smtClean="0"/>
              <a:t>await</a:t>
            </a:r>
            <a:r>
              <a:rPr lang="fr-FR" dirty="0" smtClean="0"/>
              <a:t> : avantages, inconvénients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Combine l’avantage de l’asynchronisme avec le confort d’écriture et de lecture d’un code synchrone</a:t>
            </a:r>
            <a:br>
              <a:rPr lang="fr-FR" dirty="0" smtClean="0"/>
            </a:br>
            <a:endParaRPr lang="fr-FR" dirty="0" smtClean="0"/>
          </a:p>
          <a:p>
            <a:r>
              <a:rPr lang="fr-FR" dirty="0" smtClean="0"/>
              <a:t>Permet d’unifier la gestion des erreurs synchrones (exceptions) avec les cas de rejets de promesses</a:t>
            </a:r>
            <a:br>
              <a:rPr lang="fr-FR" dirty="0" smtClean="0"/>
            </a:br>
            <a:endParaRPr lang="fr-FR" dirty="0" smtClean="0"/>
          </a:p>
          <a:p>
            <a:r>
              <a:rPr lang="fr-FR" dirty="0" smtClean="0"/>
              <a:t>N’encourage pas le développeur à paralléliser les opérations asynchrones, ce qui peut ralentir l’application</a:t>
            </a:r>
            <a:br>
              <a:rPr lang="fr-FR" dirty="0" smtClean="0"/>
            </a:br>
            <a:endParaRPr lang="fr-FR" dirty="0"/>
          </a:p>
          <a:p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11/10/2018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84</a:t>
            </a:fld>
            <a:endParaRPr lang="fr-FR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1700808"/>
            <a:ext cx="604838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2928937"/>
            <a:ext cx="604838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19" y="4077072"/>
            <a:ext cx="552450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ZoneTexte 9"/>
          <p:cNvSpPr txBox="1"/>
          <p:nvPr/>
        </p:nvSpPr>
        <p:spPr>
          <a:xfrm>
            <a:off x="2339752" y="6093296"/>
            <a:ext cx="6264696" cy="36933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 smtClean="0"/>
              <a:t>Pensez à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await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Promise.all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([ … ])</a:t>
            </a:r>
            <a:r>
              <a:rPr lang="fr-FR" dirty="0" smtClean="0"/>
              <a:t>, le combo gagnant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46585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Observable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 smtClean="0"/>
              <a:t>Un pattern à mi-chemin entre les Promise et le Pub/</a:t>
            </a:r>
            <a:r>
              <a:rPr lang="fr-FR" dirty="0" err="1" smtClean="0"/>
              <a:t>Sub</a:t>
            </a:r>
            <a:r>
              <a:rPr lang="fr-FR" dirty="0" smtClean="0"/>
              <a:t>:</a:t>
            </a:r>
          </a:p>
          <a:p>
            <a:pPr>
              <a:buFontTx/>
              <a:buChar char="-"/>
            </a:pPr>
            <a:r>
              <a:rPr lang="fr-FR" dirty="0" smtClean="0"/>
              <a:t>Promesse pouvant être résolue en plusieurs temps</a:t>
            </a:r>
          </a:p>
          <a:p>
            <a:pPr>
              <a:buFontTx/>
              <a:buChar char="-"/>
            </a:pPr>
            <a:r>
              <a:rPr lang="fr-FR" dirty="0" smtClean="0"/>
              <a:t>Event </a:t>
            </a:r>
            <a:r>
              <a:rPr lang="fr-FR" dirty="0" err="1" smtClean="0"/>
              <a:t>emitter</a:t>
            </a:r>
            <a:r>
              <a:rPr lang="fr-FR" dirty="0" smtClean="0"/>
              <a:t> avec un concept de complétion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11/10/2018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85</a:t>
            </a:fld>
            <a:endParaRPr lang="fr-FR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3140968"/>
            <a:ext cx="8936037" cy="1876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467544" y="5768419"/>
            <a:ext cx="83529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Pas encore standardisé mais facilement programmable comme le Pub/</a:t>
            </a:r>
            <a:r>
              <a:rPr lang="fr-FR" dirty="0" err="1" smtClean="0"/>
              <a:t>Sub</a:t>
            </a:r>
            <a:r>
              <a:rPr lang="fr-FR" dirty="0" smtClean="0"/>
              <a:t>.</a:t>
            </a:r>
            <a:br>
              <a:rPr lang="fr-FR" dirty="0" smtClean="0"/>
            </a:br>
            <a:r>
              <a:rPr lang="fr-FR" dirty="0" smtClean="0"/>
              <a:t>Une des classes aux fondements de </a:t>
            </a:r>
            <a:r>
              <a:rPr lang="fr-FR" dirty="0" err="1" smtClean="0"/>
              <a:t>ReactiveX</a:t>
            </a:r>
            <a:r>
              <a:rPr lang="fr-FR" dirty="0" smtClean="0"/>
              <a:t> et de la programmation réactive.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89339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Observable: exemple d’API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11/10/2018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86</a:t>
            </a:fld>
            <a:endParaRPr lang="fr-FR" dirty="0"/>
          </a:p>
        </p:txBody>
      </p:sp>
      <p:sp>
        <p:nvSpPr>
          <p:cNvPr id="9" name="ZoneTexte 8"/>
          <p:cNvSpPr txBox="1"/>
          <p:nvPr/>
        </p:nvSpPr>
        <p:spPr>
          <a:xfrm>
            <a:off x="7812360" y="611396"/>
            <a:ext cx="1008112" cy="36933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 smtClean="0"/>
              <a:t>Exo 16</a:t>
            </a:r>
            <a:endParaRPr lang="fr-FR" dirty="0"/>
          </a:p>
        </p:txBody>
      </p:sp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478442"/>
            <a:ext cx="7920880" cy="52629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25021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cap="none" dirty="0" smtClean="0"/>
              <a:t>Prog. orientée objet</a:t>
            </a:r>
            <a:endParaRPr lang="fr-FR" cap="none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 smtClean="0"/>
              <a:t>Exos 17 à 19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4E408-AAAF-493A-85F6-5D88E654601E}" type="datetime1">
              <a:rPr lang="fr-FR" smtClean="0"/>
              <a:t>11/10/2018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87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89678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Principes généraux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Représenter un problème avec des éléments associables à des objets ou concepts réels</a:t>
            </a:r>
          </a:p>
          <a:p>
            <a:r>
              <a:rPr lang="fr-FR" dirty="0" smtClean="0"/>
              <a:t>Apporter plus de proximité avec la logique métier</a:t>
            </a:r>
          </a:p>
          <a:p>
            <a:r>
              <a:rPr lang="fr-FR" dirty="0" smtClean="0"/>
              <a:t>Un objet contient son état interne et sa logique propre</a:t>
            </a:r>
          </a:p>
          <a:p>
            <a:endParaRPr lang="fr-FR" dirty="0"/>
          </a:p>
          <a:p>
            <a:pPr marL="0" indent="0">
              <a:buNone/>
            </a:pPr>
            <a:r>
              <a:rPr lang="fr-FR" i="1" u="sng" dirty="0" smtClean="0"/>
              <a:t>Objectifs:</a:t>
            </a:r>
          </a:p>
          <a:p>
            <a:r>
              <a:rPr lang="fr-FR" dirty="0" smtClean="0"/>
              <a:t>avoir un code plus intuitif, auto-descriptif</a:t>
            </a:r>
          </a:p>
          <a:p>
            <a:r>
              <a:rPr lang="fr-FR" dirty="0" smtClean="0"/>
              <a:t>faciliter le travail en parallèle</a:t>
            </a:r>
          </a:p>
          <a:p>
            <a:r>
              <a:rPr lang="fr-FR" dirty="0" smtClean="0"/>
              <a:t>faciliter le passage de la spécification au code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11/10/2018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88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1808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L’opérateur class (ES6)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556792"/>
            <a:ext cx="8435280" cy="4920208"/>
          </a:xfrm>
        </p:spPr>
        <p:txBody>
          <a:bodyPr/>
          <a:lstStyle/>
          <a:p>
            <a:pPr marL="0" indent="0">
              <a:buNone/>
            </a:pPr>
            <a:r>
              <a:rPr lang="fr-FR" sz="2000" dirty="0" smtClean="0"/>
              <a:t>Sucre syntaxique pour la déclaration d’objets </a:t>
            </a:r>
            <a:r>
              <a:rPr lang="fr-FR" sz="2000" dirty="0" smtClean="0"/>
              <a:t>avec constructeurs</a:t>
            </a:r>
            <a:endParaRPr lang="fr-FR" sz="2000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11/10/2018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89</a:t>
            </a:fld>
            <a:endParaRPr lang="fr-FR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132856"/>
            <a:ext cx="4688185" cy="45094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Connecteur droit avec flèche 7"/>
          <p:cNvCxnSpPr/>
          <p:nvPr/>
        </p:nvCxnSpPr>
        <p:spPr>
          <a:xfrm flipH="1">
            <a:off x="4283968" y="2420888"/>
            <a:ext cx="129614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ZoneTexte 8"/>
          <p:cNvSpPr txBox="1"/>
          <p:nvPr/>
        </p:nvSpPr>
        <p:spPr>
          <a:xfrm>
            <a:off x="5580112" y="2132856"/>
            <a:ext cx="3240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>
                    <a:lumMod val="50000"/>
                  </a:schemeClr>
                </a:solidFill>
              </a:rPr>
              <a:t>explicite l’assignation d’une propriété </a:t>
            </a:r>
            <a:r>
              <a:rPr lang="fr-FR" dirty="0" err="1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constructor</a:t>
            </a:r>
            <a:endParaRPr lang="fr-FR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11" name="Connecteur droit avec flèche 10"/>
          <p:cNvCxnSpPr>
            <a:stCxn id="15" idx="1"/>
          </p:cNvCxnSpPr>
          <p:nvPr/>
        </p:nvCxnSpPr>
        <p:spPr>
          <a:xfrm flipH="1">
            <a:off x="3203848" y="3975208"/>
            <a:ext cx="2368996" cy="32316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ZoneTexte 14"/>
          <p:cNvSpPr txBox="1"/>
          <p:nvPr/>
        </p:nvSpPr>
        <p:spPr>
          <a:xfrm>
            <a:off x="5572844" y="3652042"/>
            <a:ext cx="3240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>
                    <a:lumMod val="50000"/>
                  </a:schemeClr>
                </a:solidFill>
              </a:rPr>
              <a:t>simplifie l’assignation du prototype parent</a:t>
            </a:r>
            <a:endParaRPr lang="fr-FR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17" name="Connecteur droit avec flèche 16"/>
          <p:cNvCxnSpPr>
            <a:stCxn id="20" idx="1"/>
          </p:cNvCxnSpPr>
          <p:nvPr/>
        </p:nvCxnSpPr>
        <p:spPr>
          <a:xfrm flipH="1" flipV="1">
            <a:off x="3563888" y="4797152"/>
            <a:ext cx="2016224" cy="42425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ZoneTexte 19"/>
          <p:cNvSpPr txBox="1"/>
          <p:nvPr/>
        </p:nvSpPr>
        <p:spPr>
          <a:xfrm>
            <a:off x="5580112" y="4898237"/>
            <a:ext cx="3240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>
                    <a:lumMod val="50000"/>
                  </a:schemeClr>
                </a:solidFill>
              </a:rPr>
              <a:t>simplifie l’appel au constructeur parent</a:t>
            </a:r>
            <a:endParaRPr lang="fr-FR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7157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ECMAScript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ECMA International est une organisation créant des standards pour les technologies</a:t>
            </a:r>
          </a:p>
          <a:p>
            <a:endParaRPr lang="fr-FR" dirty="0"/>
          </a:p>
          <a:p>
            <a:r>
              <a:rPr lang="fr-FR" dirty="0" err="1" smtClean="0"/>
              <a:t>ECMAScript</a:t>
            </a:r>
            <a:r>
              <a:rPr lang="fr-FR" dirty="0" smtClean="0"/>
              <a:t> est le nom de la spécification référencée ECMA-262 et décrivant un langage de script polyvalent</a:t>
            </a:r>
          </a:p>
          <a:p>
            <a:endParaRPr lang="fr-FR" dirty="0"/>
          </a:p>
          <a:p>
            <a:r>
              <a:rPr lang="fr-FR" dirty="0" smtClean="0"/>
              <a:t>JavaScript est un langage de script polyvalent et l’implémentation la plus populaire de </a:t>
            </a:r>
            <a:r>
              <a:rPr lang="fr-FR" dirty="0" err="1" smtClean="0"/>
              <a:t>ECMAScript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sz="2000" i="1" dirty="0" smtClean="0"/>
              <a:t>(autre implémentation populaire: </a:t>
            </a:r>
            <a:r>
              <a:rPr lang="fr-FR" sz="2000" i="1" dirty="0" err="1" smtClean="0"/>
              <a:t>ActionScript</a:t>
            </a:r>
            <a:r>
              <a:rPr lang="fr-FR" sz="2000" i="1" dirty="0" smtClean="0"/>
              <a:t>)</a:t>
            </a:r>
            <a:endParaRPr lang="fr-FR" i="1" dirty="0" smtClean="0"/>
          </a:p>
          <a:p>
            <a:endParaRPr lang="fr-FR" dirty="0"/>
          </a:p>
          <a:p>
            <a:r>
              <a:rPr lang="fr-FR" dirty="0" smtClean="0"/>
              <a:t>V8, Rhino, Chakra sont des moteurs JavaScript: des interpréteurs capable d’exécuter du code JavaScript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11/10/2018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9</a:t>
            </a:fld>
            <a:endParaRPr lang="fr-FR" dirty="0"/>
          </a:p>
        </p:txBody>
      </p:sp>
      <p:pic>
        <p:nvPicPr>
          <p:cNvPr id="1026" name="Picture 2" descr="RÃ©sultat de recherche d'images pour &quot;ecma international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402931"/>
            <a:ext cx="3131840" cy="1225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1606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507288" cy="990600"/>
          </a:xfrm>
        </p:spPr>
        <p:txBody>
          <a:bodyPr>
            <a:normAutofit/>
          </a:bodyPr>
          <a:lstStyle/>
          <a:p>
            <a:r>
              <a:rPr lang="fr-FR" dirty="0" smtClean="0"/>
              <a:t>Défauts des constructeurs, avec class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763214" y="1600200"/>
            <a:ext cx="7923585" cy="5141168"/>
          </a:xfrm>
        </p:spPr>
        <p:txBody>
          <a:bodyPr>
            <a:normAutofit fontScale="92500" lnSpcReduction="10000"/>
          </a:bodyPr>
          <a:lstStyle/>
          <a:p>
            <a:pPr marL="274320" lvl="1" indent="0">
              <a:spcBef>
                <a:spcPts val="1200"/>
              </a:spcBef>
              <a:buNone/>
            </a:pPr>
            <a:r>
              <a:rPr lang="fr-FR" dirty="0" smtClean="0">
                <a:solidFill>
                  <a:schemeClr val="bg1">
                    <a:lumMod val="50000"/>
                  </a:schemeClr>
                </a:solidFill>
                <a:cs typeface="Consolas" panose="020B0609020204030204" pitchFamily="49" charset="0"/>
              </a:rPr>
              <a:t>Les </a:t>
            </a:r>
            <a:r>
              <a:rPr lang="fr-FR" dirty="0">
                <a:solidFill>
                  <a:schemeClr val="bg1">
                    <a:lumMod val="50000"/>
                  </a:schemeClr>
                </a:solidFill>
                <a:cs typeface="Consolas" panose="020B0609020204030204" pitchFamily="49" charset="0"/>
              </a:rPr>
              <a:t>constructeurs des prototypes parents ne sont pas automatiquement </a:t>
            </a:r>
            <a:r>
              <a:rPr lang="fr-FR" dirty="0" smtClean="0">
                <a:solidFill>
                  <a:schemeClr val="bg1">
                    <a:lumMod val="50000"/>
                  </a:schemeClr>
                </a:solidFill>
                <a:cs typeface="Consolas" panose="020B0609020204030204" pitchFamily="49" charset="0"/>
              </a:rPr>
              <a:t>invoqués, vous devez le faire manuellement.</a:t>
            </a:r>
            <a:r>
              <a:rPr lang="fr-FR" dirty="0" smtClean="0">
                <a:cs typeface="Consolas" panose="020B0609020204030204" pitchFamily="49" charset="0"/>
              </a:rPr>
              <a:t/>
            </a:r>
            <a:br>
              <a:rPr lang="fr-FR" dirty="0" smtClean="0">
                <a:cs typeface="Consolas" panose="020B0609020204030204" pitchFamily="49" charset="0"/>
              </a:rPr>
            </a:br>
            <a:r>
              <a:rPr lang="fr-FR" dirty="0" smtClean="0">
                <a:cs typeface="Consolas" panose="020B0609020204030204" pitchFamily="49" charset="0"/>
                <a:sym typeface="Wingdings" panose="05000000000000000000" pitchFamily="2" charset="2"/>
              </a:rPr>
              <a:t> toujours le cas mais simplifié avec super()</a:t>
            </a:r>
            <a:endParaRPr lang="fr-FR" dirty="0" smtClean="0">
              <a:cs typeface="Consolas" panose="020B0609020204030204" pitchFamily="49" charset="0"/>
            </a:endParaRPr>
          </a:p>
          <a:p>
            <a:pPr marL="274320" lvl="1" indent="0">
              <a:spcBef>
                <a:spcPts val="1200"/>
              </a:spcBef>
              <a:buNone/>
            </a:pPr>
            <a:r>
              <a:rPr lang="fr-FR" dirty="0" smtClean="0">
                <a:solidFill>
                  <a:schemeClr val="bg1">
                    <a:lumMod val="50000"/>
                  </a:schemeClr>
                </a:solidFill>
                <a:cs typeface="Consolas" panose="020B0609020204030204" pitchFamily="49" charset="0"/>
              </a:rPr>
              <a:t>Les constructeurs </a:t>
            </a:r>
            <a:r>
              <a:rPr lang="fr-FR" dirty="0">
                <a:solidFill>
                  <a:schemeClr val="bg1">
                    <a:lumMod val="50000"/>
                  </a:schemeClr>
                </a:solidFill>
                <a:cs typeface="Consolas" panose="020B0609020204030204" pitchFamily="49" charset="0"/>
              </a:rPr>
              <a:t>des prototypes parents </a:t>
            </a:r>
            <a:r>
              <a:rPr lang="fr-FR" dirty="0" smtClean="0">
                <a:solidFill>
                  <a:schemeClr val="bg1">
                    <a:lumMod val="50000"/>
                  </a:schemeClr>
                </a:solidFill>
                <a:cs typeface="Consolas" panose="020B0609020204030204" pitchFamily="49" charset="0"/>
              </a:rPr>
              <a:t>peuvent ne pas avoir la même interface, ce qui casse le principe de substitution.</a:t>
            </a:r>
            <a:r>
              <a:rPr lang="fr-FR" dirty="0" smtClean="0">
                <a:cs typeface="Consolas" panose="020B0609020204030204" pitchFamily="49" charset="0"/>
              </a:rPr>
              <a:t/>
            </a:r>
            <a:br>
              <a:rPr lang="fr-FR" dirty="0" smtClean="0">
                <a:cs typeface="Consolas" panose="020B0609020204030204" pitchFamily="49" charset="0"/>
              </a:rPr>
            </a:br>
            <a:r>
              <a:rPr lang="fr-FR" dirty="0" smtClean="0">
                <a:cs typeface="Consolas" panose="020B0609020204030204" pitchFamily="49" charset="0"/>
                <a:sym typeface="Wingdings" panose="05000000000000000000" pitchFamily="2" charset="2"/>
              </a:rPr>
              <a:t> toujours le cas</a:t>
            </a:r>
            <a:endParaRPr lang="fr-FR" dirty="0">
              <a:cs typeface="Consolas" panose="020B0609020204030204" pitchFamily="49" charset="0"/>
            </a:endParaRPr>
          </a:p>
          <a:p>
            <a:pPr marL="274320" lvl="1" indent="0">
              <a:spcBef>
                <a:spcPts val="1200"/>
              </a:spcBef>
              <a:buNone/>
            </a:pPr>
            <a:r>
              <a:rPr lang="fr-FR" dirty="0" smtClean="0">
                <a:solidFill>
                  <a:schemeClr val="bg1">
                    <a:lumMod val="50000"/>
                  </a:schemeClr>
                </a:solidFill>
                <a:cs typeface="Consolas" panose="020B0609020204030204" pitchFamily="49" charset="0"/>
              </a:rPr>
              <a:t>Une propriété </a:t>
            </a:r>
            <a:r>
              <a:rPr lang="fr-FR" dirty="0" err="1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constructor</a:t>
            </a:r>
            <a:r>
              <a:rPr lang="fr-FR" dirty="0" smtClean="0">
                <a:solidFill>
                  <a:schemeClr val="bg1">
                    <a:lumMod val="50000"/>
                  </a:schemeClr>
                </a:solidFill>
                <a:cs typeface="Consolas" panose="020B0609020204030204" pitchFamily="49" charset="0"/>
              </a:rPr>
              <a:t> est assignée aux instances créées, </a:t>
            </a:r>
            <a:r>
              <a:rPr lang="fr-FR" dirty="0">
                <a:solidFill>
                  <a:schemeClr val="bg1">
                    <a:lumMod val="50000"/>
                  </a:schemeClr>
                </a:solidFill>
                <a:cs typeface="Consolas" panose="020B0609020204030204" pitchFamily="49" charset="0"/>
              </a:rPr>
              <a:t>ce qui </a:t>
            </a:r>
            <a:r>
              <a:rPr lang="fr-FR" dirty="0" smtClean="0">
                <a:solidFill>
                  <a:schemeClr val="bg1">
                    <a:lumMod val="50000"/>
                  </a:schemeClr>
                </a:solidFill>
                <a:cs typeface="Consolas" panose="020B0609020204030204" pitchFamily="49" charset="0"/>
              </a:rPr>
              <a:t>peut casser du code existant si vous l’utilisez à d’autres effets</a:t>
            </a:r>
            <a:r>
              <a:rPr lang="fr-FR" dirty="0" smtClean="0">
                <a:cs typeface="Consolas" panose="020B0609020204030204" pitchFamily="49" charset="0"/>
              </a:rPr>
              <a:t/>
            </a:r>
            <a:br>
              <a:rPr lang="fr-FR" dirty="0" smtClean="0">
                <a:cs typeface="Consolas" panose="020B0609020204030204" pitchFamily="49" charset="0"/>
              </a:rPr>
            </a:br>
            <a:r>
              <a:rPr lang="fr-FR" dirty="0" smtClean="0">
                <a:cs typeface="Consolas" panose="020B0609020204030204" pitchFamily="49" charset="0"/>
                <a:sym typeface="Wingdings" panose="05000000000000000000" pitchFamily="2" charset="2"/>
              </a:rPr>
              <a:t> toujours le cas mais l’assignation est explicitée</a:t>
            </a:r>
            <a:endParaRPr lang="fr-FR" dirty="0" smtClean="0">
              <a:cs typeface="Consolas" panose="020B0609020204030204" pitchFamily="49" charset="0"/>
            </a:endParaRPr>
          </a:p>
          <a:p>
            <a:pPr marL="274320" lvl="1" indent="0">
              <a:spcBef>
                <a:spcPts val="1200"/>
              </a:spcBef>
              <a:buNone/>
            </a:pPr>
            <a:r>
              <a:rPr lang="fr-FR" dirty="0" smtClean="0">
                <a:solidFill>
                  <a:schemeClr val="bg1">
                    <a:lumMod val="50000"/>
                  </a:schemeClr>
                </a:solidFill>
                <a:cs typeface="Consolas" panose="020B0609020204030204" pitchFamily="49" charset="0"/>
              </a:rPr>
              <a:t>Le mot-clé </a:t>
            </a:r>
            <a:r>
              <a:rPr lang="fr-FR" dirty="0" err="1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fr-FR" dirty="0" smtClean="0">
                <a:solidFill>
                  <a:schemeClr val="bg1">
                    <a:lumMod val="50000"/>
                  </a:schemeClr>
                </a:solidFill>
                <a:cs typeface="Consolas" panose="020B0609020204030204" pitchFamily="49" charset="0"/>
              </a:rPr>
              <a:t> ne fonctionne pas de la même façon selon si la fonction est appelée avec </a:t>
            </a:r>
            <a:r>
              <a:rPr lang="fr-FR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fr-FR" dirty="0" smtClean="0">
                <a:solidFill>
                  <a:schemeClr val="bg1">
                    <a:lumMod val="50000"/>
                  </a:schemeClr>
                </a:solidFill>
                <a:cs typeface="Consolas" panose="020B0609020204030204" pitchFamily="49" charset="0"/>
              </a:rPr>
              <a:t> ou non</a:t>
            </a:r>
            <a:r>
              <a:rPr lang="fr-FR" dirty="0" smtClean="0">
                <a:cs typeface="Consolas" panose="020B0609020204030204" pitchFamily="49" charset="0"/>
              </a:rPr>
              <a:t/>
            </a:r>
            <a:br>
              <a:rPr lang="fr-FR" dirty="0" smtClean="0">
                <a:cs typeface="Consolas" panose="020B0609020204030204" pitchFamily="49" charset="0"/>
              </a:rPr>
            </a:br>
            <a:r>
              <a:rPr lang="fr-FR" dirty="0" smtClean="0">
                <a:cs typeface="Consolas" panose="020B0609020204030204" pitchFamily="49" charset="0"/>
                <a:sym typeface="Wingdings" panose="05000000000000000000" pitchFamily="2" charset="2"/>
              </a:rPr>
              <a:t> exception levée si une classe n’est pas invoquée avec new</a:t>
            </a:r>
            <a:endParaRPr lang="fr-FR" dirty="0" smtClean="0">
              <a:cs typeface="Consolas" panose="020B0609020204030204" pitchFamily="49" charset="0"/>
            </a:endParaRPr>
          </a:p>
          <a:p>
            <a:pPr marL="274320" lvl="1" indent="0">
              <a:spcBef>
                <a:spcPts val="1200"/>
              </a:spcBef>
              <a:buNone/>
            </a:pPr>
            <a:r>
              <a:rPr lang="fr-FR" dirty="0" smtClean="0">
                <a:solidFill>
                  <a:schemeClr val="bg1">
                    <a:lumMod val="50000"/>
                  </a:schemeClr>
                </a:solidFill>
                <a:cs typeface="Consolas" panose="020B0609020204030204" pitchFamily="49" charset="0"/>
              </a:rPr>
              <a:t>Il n’est pas possible de déclarer plusieurs constructeurs</a:t>
            </a:r>
            <a:br>
              <a:rPr lang="fr-FR" dirty="0" smtClean="0">
                <a:solidFill>
                  <a:schemeClr val="bg1">
                    <a:lumMod val="50000"/>
                  </a:schemeClr>
                </a:solidFill>
                <a:cs typeface="Consolas" panose="020B0609020204030204" pitchFamily="49" charset="0"/>
              </a:rPr>
            </a:br>
            <a:r>
              <a:rPr lang="fr-FR" dirty="0">
                <a:cs typeface="Consolas" panose="020B0609020204030204" pitchFamily="49" charset="0"/>
                <a:sym typeface="Wingdings" panose="05000000000000000000" pitchFamily="2" charset="2"/>
              </a:rPr>
              <a:t> toujours le cas</a:t>
            </a:r>
            <a:endParaRPr lang="fr-FR" dirty="0">
              <a:cs typeface="Consolas" panose="020B0609020204030204" pitchFamily="49" charset="0"/>
            </a:endParaRPr>
          </a:p>
          <a:p>
            <a:pPr marL="274320" lvl="1" indent="0">
              <a:spcBef>
                <a:spcPts val="1200"/>
              </a:spcBef>
              <a:buNone/>
            </a:pPr>
            <a:r>
              <a:rPr lang="fr-FR" dirty="0" smtClean="0">
                <a:solidFill>
                  <a:schemeClr val="bg1">
                    <a:lumMod val="50000"/>
                  </a:schemeClr>
                </a:solidFill>
                <a:cs typeface="Consolas" panose="020B0609020204030204" pitchFamily="49" charset="0"/>
              </a:rPr>
              <a:t>Ils sont </a:t>
            </a:r>
            <a:r>
              <a:rPr lang="fr-FR" dirty="0" err="1" smtClean="0">
                <a:solidFill>
                  <a:schemeClr val="bg1">
                    <a:lumMod val="50000"/>
                  </a:schemeClr>
                </a:solidFill>
                <a:cs typeface="Consolas" panose="020B0609020204030204" pitchFamily="49" charset="0"/>
              </a:rPr>
              <a:t>confusants</a:t>
            </a:r>
            <a:r>
              <a:rPr lang="fr-FR" dirty="0" smtClean="0">
                <a:solidFill>
                  <a:schemeClr val="bg1">
                    <a:lumMod val="50000"/>
                  </a:schemeClr>
                </a:solidFill>
                <a:cs typeface="Consolas" panose="020B0609020204030204" pitchFamily="49" charset="0"/>
              </a:rPr>
              <a:t> pour les débutants avec les prototypes</a:t>
            </a:r>
            <a:r>
              <a:rPr lang="fr-FR" dirty="0" smtClean="0">
                <a:cs typeface="Consolas" panose="020B0609020204030204" pitchFamily="49" charset="0"/>
              </a:rPr>
              <a:t/>
            </a:r>
            <a:br>
              <a:rPr lang="fr-FR" dirty="0" smtClean="0">
                <a:cs typeface="Consolas" panose="020B0609020204030204" pitchFamily="49" charset="0"/>
              </a:rPr>
            </a:br>
            <a:r>
              <a:rPr lang="fr-FR" dirty="0" smtClean="0">
                <a:cs typeface="Consolas" panose="020B0609020204030204" pitchFamily="49" charset="0"/>
                <a:sym typeface="Wingdings" panose="05000000000000000000" pitchFamily="2" charset="2"/>
              </a:rPr>
              <a:t> rajoute de la confusion avec la POO par classes</a:t>
            </a:r>
            <a:endParaRPr lang="fr-FR" dirty="0" smtClean="0">
              <a:cs typeface="Consolas" panose="020B0609020204030204" pitchFamily="49" charset="0"/>
            </a:endParaRPr>
          </a:p>
          <a:p>
            <a:pPr lvl="1"/>
            <a:endParaRPr lang="fr-FR" dirty="0">
              <a:cs typeface="Consolas" panose="020B0609020204030204" pitchFamily="49" charset="0"/>
            </a:endParaRPr>
          </a:p>
          <a:p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11/10/2018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90</a:t>
            </a:fld>
            <a:endParaRPr lang="fr-FR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628800"/>
            <a:ext cx="567507" cy="5675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708" y="3513658"/>
            <a:ext cx="567507" cy="5675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4437112"/>
            <a:ext cx="567507" cy="5675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36" y="2636912"/>
            <a:ext cx="520058" cy="504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36" y="5373216"/>
            <a:ext cx="520058" cy="504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36" y="6093296"/>
            <a:ext cx="520058" cy="504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59586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super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 smtClean="0"/>
          </a:p>
          <a:p>
            <a:endParaRPr lang="fr-FR" dirty="0"/>
          </a:p>
          <a:p>
            <a:pPr marL="0" indent="0">
              <a:buNone/>
            </a:pPr>
            <a:r>
              <a:rPr lang="fr-FR" dirty="0" smtClean="0"/>
              <a:t>Utilisable sans l’opérateur class :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11/10/2018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91</a:t>
            </a:fld>
            <a:endParaRPr lang="fr-FR" dirty="0"/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" y="1484784"/>
            <a:ext cx="7543800" cy="87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3356992"/>
            <a:ext cx="5288732" cy="29939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4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3356992"/>
            <a:ext cx="2843411" cy="9742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Connecteur droit 7"/>
          <p:cNvCxnSpPr/>
          <p:nvPr/>
        </p:nvCxnSpPr>
        <p:spPr>
          <a:xfrm>
            <a:off x="5796136" y="3356992"/>
            <a:ext cx="0" cy="31877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5734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static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 smtClean="0"/>
              <a:t>Définit une méthode statique, c’est-à-dire </a:t>
            </a:r>
            <a:br>
              <a:rPr lang="fr-FR" dirty="0" smtClean="0"/>
            </a:br>
            <a:r>
              <a:rPr lang="fr-FR" dirty="0" smtClean="0"/>
              <a:t>une propriété du constructeur et non du prototype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11/10/2018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92</a:t>
            </a:fld>
            <a:endParaRPr lang="fr-FR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225" y="2564904"/>
            <a:ext cx="8134350" cy="2181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4161929"/>
            <a:ext cx="356235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225" y="5816699"/>
            <a:ext cx="5162550" cy="37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363042" y="5307548"/>
            <a:ext cx="8218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Mot-clé </a:t>
            </a:r>
            <a:r>
              <a:rPr lang="fr-FR" dirty="0" smtClean="0"/>
              <a:t>équivalent </a:t>
            </a:r>
            <a:r>
              <a:rPr lang="fr-FR" dirty="0" smtClean="0"/>
              <a:t>à une assignation classique au constructeur: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80566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Rappel: classes != prototypes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3989040"/>
          </a:xfrm>
        </p:spPr>
        <p:txBody>
          <a:bodyPr>
            <a:normAutofit/>
          </a:bodyPr>
          <a:lstStyle/>
          <a:p>
            <a:r>
              <a:rPr lang="fr-FR" dirty="0" smtClean="0"/>
              <a:t>Il n’y a pas de classes en JavaScript, mais le mot est utilisé par abus de langage pour désigner un constructeur et son prototype associé</a:t>
            </a:r>
            <a:br>
              <a:rPr lang="fr-FR" dirty="0" smtClean="0"/>
            </a:br>
            <a:endParaRPr lang="fr-FR" dirty="0" smtClean="0"/>
          </a:p>
          <a:p>
            <a:r>
              <a:rPr lang="fr-FR" dirty="0" smtClean="0"/>
              <a:t>Il y a souvent confusion entre constructeur et prototype, et l’opérateur 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fr-FR" dirty="0" smtClean="0"/>
              <a:t> en a rajouté une couche</a:t>
            </a:r>
            <a:br>
              <a:rPr lang="fr-FR" dirty="0" smtClean="0"/>
            </a:br>
            <a:endParaRPr lang="fr-FR" dirty="0" smtClean="0"/>
          </a:p>
          <a:p>
            <a:r>
              <a:rPr lang="fr-FR" dirty="0" err="1" smtClean="0"/>
              <a:t>Protos</a:t>
            </a:r>
            <a:r>
              <a:rPr lang="fr-FR" dirty="0" smtClean="0"/>
              <a:t>, constructeurs, tout est objet en JS et peut être manipulé comme n’importe quel </a:t>
            </a:r>
            <a:r>
              <a:rPr lang="fr-FR" dirty="0" smtClean="0"/>
              <a:t>objet : </a:t>
            </a:r>
            <a:br>
              <a:rPr lang="fr-FR" dirty="0" smtClean="0"/>
            </a:br>
            <a:r>
              <a:rPr lang="fr-FR" sz="2000" i="1" dirty="0" smtClean="0">
                <a:solidFill>
                  <a:schemeClr val="bg1">
                    <a:lumMod val="50000"/>
                  </a:schemeClr>
                </a:solidFill>
              </a:rPr>
              <a:t>assigné par référence, passé en paramètre, exporté comme module... </a:t>
            </a:r>
            <a:endParaRPr lang="fr-FR" sz="2000" i="1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11/10/2018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93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53999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Prototypes </a:t>
            </a:r>
            <a:r>
              <a:rPr lang="fr-FR" dirty="0" smtClean="0"/>
              <a:t>vs classes: </a:t>
            </a:r>
            <a:r>
              <a:rPr lang="fr-FR" dirty="0" smtClean="0"/>
              <a:t>modèle </a:t>
            </a:r>
            <a:r>
              <a:rPr lang="fr-FR" dirty="0" smtClean="0"/>
              <a:t>mental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412776"/>
            <a:ext cx="8579296" cy="5257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 smtClean="0"/>
              <a:t>Le modèle mental de l’héritage classique est </a:t>
            </a:r>
            <a:r>
              <a:rPr lang="fr-FR" dirty="0" smtClean="0"/>
              <a:t>différent </a:t>
            </a:r>
            <a:r>
              <a:rPr lang="fr-FR" dirty="0" smtClean="0"/>
              <a:t>de celui de la délégation par prototype. </a:t>
            </a:r>
          </a:p>
          <a:p>
            <a:pPr marL="0" indent="0">
              <a:buNone/>
            </a:pPr>
            <a:r>
              <a:rPr lang="fr-FR" u="sng" dirty="0" smtClean="0"/>
              <a:t>Héritage classique</a:t>
            </a:r>
            <a:r>
              <a:rPr lang="fr-FR" dirty="0" smtClean="0"/>
              <a:t>: organisation verticale par </a:t>
            </a:r>
            <a:r>
              <a:rPr lang="fr-FR" b="1" dirty="0" smtClean="0"/>
              <a:t>spécialisation</a:t>
            </a:r>
          </a:p>
          <a:p>
            <a:pPr marL="0" indent="0">
              <a:buNone/>
            </a:pPr>
            <a:r>
              <a:rPr lang="fr-FR" u="sng" dirty="0" smtClean="0"/>
              <a:t>Prototypes:</a:t>
            </a:r>
            <a:r>
              <a:rPr lang="fr-FR" dirty="0" smtClean="0"/>
              <a:t> organisation </a:t>
            </a:r>
            <a:r>
              <a:rPr lang="fr-FR" dirty="0" smtClean="0"/>
              <a:t>horizontale par </a:t>
            </a:r>
            <a:r>
              <a:rPr lang="fr-FR" b="1" dirty="0" smtClean="0"/>
              <a:t>délégation</a:t>
            </a:r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sz="1800" dirty="0" smtClean="0"/>
              <a:t>Pensez aux objets prototypés comme une superposition de calques qui viennent former </a:t>
            </a:r>
            <a:r>
              <a:rPr lang="fr-FR" sz="1800" dirty="0" smtClean="0"/>
              <a:t>l’interface complète d’un objet. Tout </a:t>
            </a:r>
            <a:r>
              <a:rPr lang="fr-FR" sz="1800" dirty="0" smtClean="0"/>
              <a:t>est visible </a:t>
            </a:r>
            <a:r>
              <a:rPr lang="fr-FR" sz="1800" dirty="0" smtClean="0"/>
              <a:t>au même niveau mais </a:t>
            </a:r>
            <a:r>
              <a:rPr lang="fr-FR" sz="1800" dirty="0" smtClean="0"/>
              <a:t>plus ou moins opaque, comme un détail d’implémentation.</a:t>
            </a:r>
            <a:endParaRPr lang="fr-FR" sz="180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11/10/2018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94</a:t>
            </a:fld>
            <a:endParaRPr lang="fr-FR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3356992"/>
            <a:ext cx="4972596" cy="199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02319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3600" dirty="0" smtClean="0"/>
              <a:t>Délégation vs héritage: modèle mental</a:t>
            </a:r>
            <a:endParaRPr lang="fr-FR" sz="36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23528" y="1628800"/>
            <a:ext cx="8496944" cy="4876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000" dirty="0" smtClean="0"/>
              <a:t>Déléguer revient à confier une tâche à autrui. </a:t>
            </a:r>
            <a:br>
              <a:rPr lang="fr-FR" sz="2000" dirty="0" smtClean="0"/>
            </a:br>
            <a:r>
              <a:rPr lang="fr-FR" sz="2000" dirty="0" smtClean="0"/>
              <a:t>Dans le cadre de la POO avec prototypes, cela peut signifier :</a:t>
            </a:r>
          </a:p>
          <a:p>
            <a:r>
              <a:rPr lang="fr-FR" sz="2000" dirty="0" smtClean="0"/>
              <a:t>fournir des valeurs par défaut</a:t>
            </a:r>
          </a:p>
          <a:p>
            <a:r>
              <a:rPr lang="fr-FR" sz="2000" dirty="0" smtClean="0"/>
              <a:t>fournir une implémentation générique d’une méthode</a:t>
            </a:r>
          </a:p>
          <a:p>
            <a:r>
              <a:rPr lang="fr-FR" sz="2000" dirty="0" smtClean="0"/>
              <a:t>implémenter des comportements de base </a:t>
            </a:r>
            <a:r>
              <a:rPr lang="fr-FR" sz="1800" i="1" dirty="0" smtClean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fr-FR" sz="1800" i="1" dirty="0" err="1" smtClean="0">
                <a:solidFill>
                  <a:schemeClr val="bg1">
                    <a:lumMod val="50000"/>
                  </a:schemeClr>
                </a:solidFill>
              </a:rPr>
              <a:t>toString</a:t>
            </a:r>
            <a:r>
              <a:rPr lang="fr-FR" sz="1800" i="1" dirty="0" smtClean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fr-FR" sz="1800" i="1" dirty="0" err="1" smtClean="0">
                <a:solidFill>
                  <a:schemeClr val="bg1">
                    <a:lumMod val="50000"/>
                  </a:schemeClr>
                </a:solidFill>
              </a:rPr>
              <a:t>cast</a:t>
            </a:r>
            <a:r>
              <a:rPr lang="fr-FR" sz="1800" i="1" dirty="0" smtClean="0">
                <a:solidFill>
                  <a:schemeClr val="bg1">
                    <a:lumMod val="50000"/>
                  </a:schemeClr>
                </a:solidFill>
              </a:rPr>
              <a:t> en primitive…)</a:t>
            </a:r>
            <a:endParaRPr lang="fr-FR" sz="1400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11/10/2018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95</a:t>
            </a:fld>
            <a:endParaRPr lang="fr-FR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5641" y="3861048"/>
            <a:ext cx="4743450" cy="251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41257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600" dirty="0" smtClean="0"/>
              <a:t>Délégation vs héritage: différences</a:t>
            </a:r>
            <a:endParaRPr lang="fr-FR" sz="36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95536" y="1600200"/>
            <a:ext cx="8352928" cy="4876800"/>
          </a:xfrm>
        </p:spPr>
        <p:txBody>
          <a:bodyPr/>
          <a:lstStyle/>
          <a:p>
            <a:r>
              <a:rPr lang="fr-FR" sz="2000" dirty="0" smtClean="0"/>
              <a:t>Le prototype parent n’est ni une interface ni un contrat à remplir pour l’objet, mais une base d’API sur laquelle se reposer.</a:t>
            </a:r>
          </a:p>
          <a:p>
            <a:r>
              <a:rPr lang="fr-FR" sz="2000" dirty="0" smtClean="0"/>
              <a:t>On préfèrera nommer les propriétés enfant différemment de celles du parent plutôt que de les surcharger (polymorphisme classique)</a:t>
            </a:r>
          </a:p>
          <a:p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11/10/2018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96</a:t>
            </a:fld>
            <a:endParaRPr lang="fr-FR" dirty="0"/>
          </a:p>
        </p:txBody>
      </p:sp>
      <p:pic>
        <p:nvPicPr>
          <p:cNvPr id="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3356992"/>
            <a:ext cx="5288732" cy="29939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3356992"/>
            <a:ext cx="2843411" cy="9742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1" name="Connecteur droit 10"/>
          <p:cNvCxnSpPr/>
          <p:nvPr/>
        </p:nvCxnSpPr>
        <p:spPr>
          <a:xfrm>
            <a:off x="5796136" y="3356992"/>
            <a:ext cx="0" cy="31877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eur droit avec flèche 7"/>
          <p:cNvCxnSpPr/>
          <p:nvPr/>
        </p:nvCxnSpPr>
        <p:spPr>
          <a:xfrm flipV="1">
            <a:off x="7289848" y="4501890"/>
            <a:ext cx="1" cy="4490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ZoneTexte 12"/>
          <p:cNvSpPr txBox="1"/>
          <p:nvPr/>
        </p:nvSpPr>
        <p:spPr>
          <a:xfrm>
            <a:off x="5993705" y="4999390"/>
            <a:ext cx="25922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solidFill>
                  <a:schemeClr val="accent1"/>
                </a:solidFill>
              </a:rPr>
              <a:t>ambiguïté sur la valeur du mot-clé </a:t>
            </a:r>
            <a:r>
              <a:rPr lang="fr-FR" dirty="0" err="1" smtClean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endParaRPr lang="fr-FR" dirty="0">
              <a:solidFill>
                <a:schemeClr val="accent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4869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class vs </a:t>
            </a:r>
            <a:r>
              <a:rPr lang="fr-FR" dirty="0" err="1" smtClean="0"/>
              <a:t>Object.create</a:t>
            </a:r>
            <a:r>
              <a:rPr lang="fr-FR" dirty="0" smtClean="0"/>
              <a:t>: </a:t>
            </a:r>
            <a:r>
              <a:rPr lang="fr-FR" dirty="0" smtClean="0"/>
              <a:t>exemple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11/10/2018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97</a:t>
            </a:fld>
            <a:endParaRPr lang="fr-FR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702" y="1988840"/>
            <a:ext cx="3850680" cy="3888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9" y="1988840"/>
            <a:ext cx="3600400" cy="37862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48467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11/10/2018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98</a:t>
            </a:fld>
            <a:endParaRPr lang="fr-FR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1556792"/>
            <a:ext cx="5629275" cy="4933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class vs </a:t>
            </a:r>
            <a:r>
              <a:rPr lang="fr-FR" dirty="0" err="1" smtClean="0"/>
              <a:t>Object.create</a:t>
            </a:r>
            <a:r>
              <a:rPr lang="fr-FR" dirty="0" smtClean="0"/>
              <a:t>: </a:t>
            </a:r>
            <a:r>
              <a:rPr lang="fr-FR" dirty="0" smtClean="0"/>
              <a:t>exemple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23268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11/10/2018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99</a:t>
            </a:fld>
            <a:endParaRPr lang="fr-FR" dirty="0"/>
          </a:p>
        </p:txBody>
      </p:sp>
      <p:pic>
        <p:nvPicPr>
          <p:cNvPr id="4098" name="Picture 2" descr="https://github.com/getify/You-Dont-Know-JS/raw/master/this%20%26%20object%20prototypes/fig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2962" y="1484785"/>
            <a:ext cx="4791757" cy="5040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re 1"/>
          <p:cNvSpPr txBox="1">
            <a:spLocks/>
          </p:cNvSpPr>
          <p:nvPr/>
        </p:nvSpPr>
        <p:spPr>
          <a:xfrm>
            <a:off x="446856" y="476672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smtClean="0"/>
              <a:t>class vs </a:t>
            </a:r>
            <a:r>
              <a:rPr lang="fr-FR" dirty="0" err="1" smtClean="0"/>
              <a:t>Object.create</a:t>
            </a:r>
            <a:r>
              <a:rPr lang="fr-FR" dirty="0" smtClean="0"/>
              <a:t>: exemple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23268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té">
  <a:themeElements>
    <a:clrScheme name="Clarté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que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té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</Template>
  <TotalTime>0</TotalTime>
  <Words>4735</Words>
  <Application>Microsoft Office PowerPoint</Application>
  <PresentationFormat>Affichage à l'écran (4:3)</PresentationFormat>
  <Paragraphs>1287</Paragraphs>
  <Slides>136</Slides>
  <Notes>21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136</vt:i4>
      </vt:variant>
    </vt:vector>
  </HeadingPairs>
  <TitlesOfParts>
    <vt:vector size="137" baseType="lpstr">
      <vt:lpstr>Clarté</vt:lpstr>
      <vt:lpstr>Javascript Avancé</vt:lpstr>
      <vt:lpstr>Agenda</vt:lpstr>
      <vt:lpstr>Cheat sheets</vt:lpstr>
      <vt:lpstr>Cheat sheet: Méthodes de String</vt:lpstr>
      <vt:lpstr>Cheat sheet: Méthodes de Array</vt:lpstr>
      <vt:lpstr>Cheat sheet: Map</vt:lpstr>
      <vt:lpstr>Cheat sheet: Set</vt:lpstr>
      <vt:lpstr>Préambule</vt:lpstr>
      <vt:lpstr>ECMAScript</vt:lpstr>
      <vt:lpstr>TC39 (Technical Commitee 39)</vt:lpstr>
      <vt:lpstr>5 étapes pour une proposition du TC39</vt:lpstr>
      <vt:lpstr>Versions d’ECMAScript</vt:lpstr>
      <vt:lpstr>Releases annuelles d’ECMAScript</vt:lpstr>
      <vt:lpstr>Implémentation navigateur d’ECMAScript</vt:lpstr>
      <vt:lpstr>Une réintroduction à JS</vt:lpstr>
      <vt:lpstr>Types et primitives</vt:lpstr>
      <vt:lpstr>null ou undefined</vt:lpstr>
      <vt:lpstr>Objets</vt:lpstr>
      <vt:lpstr>Objets: parcours des propriétés</vt:lpstr>
      <vt:lpstr>Objets: assignation de propriétés</vt:lpstr>
      <vt:lpstr>Descripteurs de propriétés</vt:lpstr>
      <vt:lpstr>Getters / Setters</vt:lpstr>
      <vt:lpstr>Descripteurs de propriétés</vt:lpstr>
      <vt:lpstr>Scopes (portées)</vt:lpstr>
      <vt:lpstr>Scopes de blocs</vt:lpstr>
      <vt:lpstr>var, let ou const ?</vt:lpstr>
      <vt:lpstr>Closures (fermetures)</vt:lpstr>
      <vt:lpstr>Utilisation des closures</vt:lpstr>
      <vt:lpstr>Utilisation des closures</vt:lpstr>
      <vt:lpstr>Utilisation des closures</vt:lpstr>
      <vt:lpstr>Fonctions et contexte d’exécution</vt:lpstr>
      <vt:lpstr>Fonctions et contexte d’exécution</vt:lpstr>
      <vt:lpstr>Objets et prototypes</vt:lpstr>
      <vt:lpstr>Délégation prototypale</vt:lpstr>
      <vt:lpstr>Méthodes liées aux prototypes</vt:lpstr>
      <vt:lpstr>Prototypes et constructeurs</vt:lpstr>
      <vt:lpstr>Défauts des constructeurs</vt:lpstr>
      <vt:lpstr>Alternatives aux constructeurs</vt:lpstr>
      <vt:lpstr>Primitives et équivalents objet</vt:lpstr>
      <vt:lpstr>Conversions de types (cast)</vt:lpstr>
      <vt:lpstr>== ou === ?</vt:lpstr>
      <vt:lpstr>Cast implicites</vt:lpstr>
      <vt:lpstr>Opérateurs logiques</vt:lpstr>
      <vt:lpstr>Opérateurs logiques</vt:lpstr>
      <vt:lpstr>Opérateurs logiques: Priorité</vt:lpstr>
      <vt:lpstr>Mise à niveau ES2015</vt:lpstr>
      <vt:lpstr>Arrow functions</vt:lpstr>
      <vt:lpstr>Paramètres par défaut</vt:lpstr>
      <vt:lpstr>Paramètres par défaut</vt:lpstr>
      <vt:lpstr>Opérateurs Spread / Rest</vt:lpstr>
      <vt:lpstr>Opérateurs Spread / Rest</vt:lpstr>
      <vt:lpstr>Spread / Rest Object properties</vt:lpstr>
      <vt:lpstr>Destructuring</vt:lpstr>
      <vt:lpstr>Destructuring</vt:lpstr>
      <vt:lpstr>Sucre syntaxique: méthodes</vt:lpstr>
      <vt:lpstr>Sucre syntaxique: clé et valeur</vt:lpstr>
      <vt:lpstr>Sucre syntaxique: clés calculées</vt:lpstr>
      <vt:lpstr>Sucre syntaxique</vt:lpstr>
      <vt:lpstr>Template strings</vt:lpstr>
      <vt:lpstr>Tagged Template strings</vt:lpstr>
      <vt:lpstr>Map &amp; Set</vt:lpstr>
      <vt:lpstr>Modules (ou ESM pour désambiguïser)</vt:lpstr>
      <vt:lpstr>Modules</vt:lpstr>
      <vt:lpstr>Modules</vt:lpstr>
      <vt:lpstr>Modules</vt:lpstr>
      <vt:lpstr>Modules: import dynamique</vt:lpstr>
      <vt:lpstr>Modules: quid du support ?</vt:lpstr>
      <vt:lpstr>Modules: script nomodule</vt:lpstr>
      <vt:lpstr>Modules: recommandations</vt:lpstr>
      <vt:lpstr>Gérer l’asynchronisme</vt:lpstr>
      <vt:lpstr>Qu’est-ce que l’asynchronisme ?</vt:lpstr>
      <vt:lpstr>Callbacks</vt:lpstr>
      <vt:lpstr>Publisher/Subscriber</vt:lpstr>
      <vt:lpstr>Défauts des callbacks</vt:lpstr>
      <vt:lpstr>Promises</vt:lpstr>
      <vt:lpstr>Callbacks vs Promises</vt:lpstr>
      <vt:lpstr>Création d’une Promise</vt:lpstr>
      <vt:lpstr>Autres méthodes de création de Promise</vt:lpstr>
      <vt:lpstr>Chaînage et parallélisme</vt:lpstr>
      <vt:lpstr>Traitement d’erreurs</vt:lpstr>
      <vt:lpstr>Tasks, microtasks, boucle d’événements</vt:lpstr>
      <vt:lpstr>Gérer la boucle d’événements</vt:lpstr>
      <vt:lpstr>async / await (ES2017)</vt:lpstr>
      <vt:lpstr>async / await : avantages, inconvénients</vt:lpstr>
      <vt:lpstr>Observable</vt:lpstr>
      <vt:lpstr>Observable: exemple d’API</vt:lpstr>
      <vt:lpstr>Prog. orientée objet</vt:lpstr>
      <vt:lpstr>Principes généraux</vt:lpstr>
      <vt:lpstr>L’opérateur class (ES6)</vt:lpstr>
      <vt:lpstr>Défauts des constructeurs, avec class</vt:lpstr>
      <vt:lpstr>super</vt:lpstr>
      <vt:lpstr>static</vt:lpstr>
      <vt:lpstr>Rappel: classes != prototypes</vt:lpstr>
      <vt:lpstr>Prototypes vs classes: modèle mental</vt:lpstr>
      <vt:lpstr>Délégation vs héritage: modèle mental</vt:lpstr>
      <vt:lpstr>Délégation vs héritage: différences</vt:lpstr>
      <vt:lpstr>class vs Object.create: exemple</vt:lpstr>
      <vt:lpstr>class vs Object.create: exemple</vt:lpstr>
      <vt:lpstr>Présentation PowerPoint</vt:lpstr>
      <vt:lpstr>Délégation par prototype: résumé</vt:lpstr>
      <vt:lpstr>Composition d’objets (Mixins)</vt:lpstr>
      <vt:lpstr>Composition ou délégation ?</vt:lpstr>
      <vt:lpstr>Patterns objet: exercice</vt:lpstr>
      <vt:lpstr>Symbol</vt:lpstr>
      <vt:lpstr>Symbol – Registre global</vt:lpstr>
      <vt:lpstr>Symboles connus</vt:lpstr>
      <vt:lpstr>Objets itérables</vt:lpstr>
      <vt:lpstr>Définir un objet itérable</vt:lpstr>
      <vt:lpstr>function* et générateurs</vt:lpstr>
      <vt:lpstr>Proxy</vt:lpstr>
      <vt:lpstr>Réflectivité et métaprogrammation</vt:lpstr>
      <vt:lpstr>Proxy traps</vt:lpstr>
      <vt:lpstr>Reflect</vt:lpstr>
      <vt:lpstr>Cas d’utilisation des Proxy</vt:lpstr>
      <vt:lpstr>Prog. fonctionnelle</vt:lpstr>
      <vt:lpstr>Principes généraux</vt:lpstr>
      <vt:lpstr>Patterns d’arguments</vt:lpstr>
      <vt:lpstr>Patterns d’arguments</vt:lpstr>
      <vt:lpstr>Patterns d’arguments</vt:lpstr>
      <vt:lpstr>API chaînables</vt:lpstr>
      <vt:lpstr>Composition</vt:lpstr>
      <vt:lpstr>Currying</vt:lpstr>
      <vt:lpstr>Récursion</vt:lpstr>
      <vt:lpstr>Transpilation</vt:lpstr>
      <vt:lpstr>La nécessité d’une transpilation</vt:lpstr>
      <vt:lpstr>Babel</vt:lpstr>
      <vt:lpstr>5 étapes pour une proposition du TC39</vt:lpstr>
      <vt:lpstr>@babel/preset-env</vt:lpstr>
      <vt:lpstr>Transpiler ou pas ?</vt:lpstr>
      <vt:lpstr>En bref</vt:lpstr>
      <vt:lpstr>Surcouches à JavaScript</vt:lpstr>
      <vt:lpstr>TypeScript</vt:lpstr>
      <vt:lpstr>Flow</vt:lpstr>
      <vt:lpstr>JSX</vt:lpstr>
      <vt:lpstr>Rétrospective</vt:lpstr>
      <vt:lpstr>Javascript Avancé</vt:lpstr>
    </vt:vector>
  </TitlesOfParts>
  <Company>Atos Worldline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Formation JavaScript Avancé</dc:title>
  <dc:creator>Sylvain Pollet-Villard</dc:creator>
  <cp:lastModifiedBy>Sylvain Pollet-Villard</cp:lastModifiedBy>
  <cp:revision>476</cp:revision>
  <cp:lastPrinted>2018-09-27T09:24:57Z</cp:lastPrinted>
  <dcterms:created xsi:type="dcterms:W3CDTF">2017-12-12T17:01:35Z</dcterms:created>
  <dcterms:modified xsi:type="dcterms:W3CDTF">2018-10-11T16:36:13Z</dcterms:modified>
</cp:coreProperties>
</file>